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Layouts/slideLayout6.xml" ContentType="application/vnd.openxmlformats-officedocument.presentationml.slideLayout+xml"/>
  <Override PartName="/ppt/notesSlides/notesSlide38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18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36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3.xml" ContentType="application/vnd.openxmlformats-officedocument.presentationml.slideLayout+xml"/>
  <Override PartName="/ppt/notesSlides/notesSlide16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34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notesSlides/notesSlide3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3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3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notesSlides/notesSlide29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</p:sldMasterIdLst>
  <p:notesMasterIdLst>
    <p:notesMasterId r:id="rId41"/>
  </p:notesMasterIdLst>
  <p:sldIdLst>
    <p:sldId id="323" r:id="rId2"/>
    <p:sldId id="258" r:id="rId3"/>
    <p:sldId id="324" r:id="rId4"/>
    <p:sldId id="427" r:id="rId5"/>
    <p:sldId id="260" r:id="rId6"/>
    <p:sldId id="261" r:id="rId7"/>
    <p:sldId id="268" r:id="rId8"/>
    <p:sldId id="401" r:id="rId9"/>
    <p:sldId id="303" r:id="rId10"/>
    <p:sldId id="417" r:id="rId11"/>
    <p:sldId id="416" r:id="rId12"/>
    <p:sldId id="447" r:id="rId13"/>
    <p:sldId id="448" r:id="rId14"/>
    <p:sldId id="397" r:id="rId15"/>
    <p:sldId id="432" r:id="rId16"/>
    <p:sldId id="418" r:id="rId17"/>
    <p:sldId id="434" r:id="rId18"/>
    <p:sldId id="431" r:id="rId19"/>
    <p:sldId id="361" r:id="rId20"/>
    <p:sldId id="413" r:id="rId21"/>
    <p:sldId id="414" r:id="rId22"/>
    <p:sldId id="421" r:id="rId23"/>
    <p:sldId id="420" r:id="rId24"/>
    <p:sldId id="450" r:id="rId25"/>
    <p:sldId id="451" r:id="rId26"/>
    <p:sldId id="452" r:id="rId27"/>
    <p:sldId id="423" r:id="rId28"/>
    <p:sldId id="449" r:id="rId29"/>
    <p:sldId id="424" r:id="rId30"/>
    <p:sldId id="435" r:id="rId31"/>
    <p:sldId id="437" r:id="rId32"/>
    <p:sldId id="382" r:id="rId33"/>
    <p:sldId id="438" r:id="rId34"/>
    <p:sldId id="441" r:id="rId35"/>
    <p:sldId id="440" r:id="rId36"/>
    <p:sldId id="436" r:id="rId37"/>
    <p:sldId id="304" r:id="rId38"/>
    <p:sldId id="439" r:id="rId39"/>
    <p:sldId id="306" r:id="rId40"/>
  </p:sldIdLst>
  <p:sldSz cx="9144000" cy="5143500" type="screen16x9"/>
  <p:notesSz cx="6858000" cy="9144000"/>
  <p:embeddedFontLst>
    <p:embeddedFont>
      <p:font typeface="Roboto" charset="0"/>
      <p:regular r:id="rId42"/>
      <p:bold r:id="rId43"/>
      <p:italic r:id="rId44"/>
      <p:boldItalic r:id="rId45"/>
    </p:embeddedFont>
    <p:embeddedFont>
      <p:font typeface="Calibri" pitchFamily="34" charset="0"/>
      <p:regular r:id="rId46"/>
      <p:bold r:id="rId47"/>
      <p:italic r:id="rId48"/>
      <p:boldItalic r:id="rId49"/>
    </p:embeddedFont>
    <p:embeddedFont>
      <p:font typeface="Consolas" pitchFamily="49" charset="0"/>
      <p:regular r:id="rId50"/>
      <p:bold r:id="rId51"/>
      <p:italic r:id="rId52"/>
      <p:boldItalic r:id="rId5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669900"/>
    <a:srgbClr val="99CC00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94049BB3-00C0-4E36-B14F-18F9014FF099}">
  <a:tblStyle styleId="{94049BB3-00C0-4E36-B14F-18F9014FF09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 horzBarState="maximized">
    <p:restoredLeft sz="15987" autoAdjust="0"/>
    <p:restoredTop sz="94660"/>
  </p:normalViewPr>
  <p:slideViewPr>
    <p:cSldViewPr snapToGrid="0">
      <p:cViewPr>
        <p:scale>
          <a:sx n="150" d="100"/>
          <a:sy n="150" d="100"/>
        </p:scale>
        <p:origin x="-504" y="-18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50" Type="http://schemas.openxmlformats.org/officeDocument/2006/relationships/font" Target="fonts/font9.fntdata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4.fntdata"/><Relationship Id="rId53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8.fntdata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3.fntdata"/><Relationship Id="rId52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2.fntdata"/><Relationship Id="rId48" Type="http://schemas.openxmlformats.org/officeDocument/2006/relationships/font" Target="fonts/font7.fntdata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10.fntdata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f224ada0cd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2f224ada0cd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15592801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2f62e005416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2f62e005416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33728237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2f62e005416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2f62e005416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33728237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2f62e005416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2f62e005416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33728237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2f62e005416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2f62e005416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33728237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30206163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20871474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30206163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24597926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24597926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2f603b5cfe7_2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2f603b5cfe7_2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10946426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f305d12f4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f305d12f4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2f62e005416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2f62e005416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158153829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2f62e005416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2f62e005416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217791340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2f62e005416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2f62e005416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217791340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2f62e005416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2f62e005416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217791340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338506000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79490807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331413625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2f62e005416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2f62e005416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217791340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81891026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2f62e005416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2f62e005416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21779134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f5752d282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2f5752d282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354865211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2f62e005416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2f62e005416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217791340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2f62e005416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2f62e005416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217791340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2f62e005416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2f62e005416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165026197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165026197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165026197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2f62e005416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2f62e005416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2f62e005416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2f62e005416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df29b9fb24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df29b9fb24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e3a707456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e3a707456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f5752d282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2f5752d282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25918932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de823becd0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de823becd0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de823becd0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de823becd0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df29b9fb24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df29b9fb24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2f603b5cfe7_2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2f603b5cfe7_2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866343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2f62e005416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2f62e005416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l="99" r="99"/>
          <a:stretch/>
        </p:blipFill>
        <p:spPr>
          <a:xfrm>
            <a:off x="-17928" y="-10075"/>
            <a:ext cx="9161923" cy="516365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7710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944650" y="1769194"/>
            <a:ext cx="8183100" cy="218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1">
  <p:cSld name="CUSTOM_2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/>
          <p:nvPr/>
        </p:nvSpPr>
        <p:spPr>
          <a:xfrm>
            <a:off x="606200" y="1441163"/>
            <a:ext cx="7938600" cy="35649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11"/>
          <p:cNvSpPr txBox="1">
            <a:spLocks noGrp="1"/>
          </p:cNvSpPr>
          <p:nvPr>
            <p:ph type="subTitle" idx="1"/>
          </p:nvPr>
        </p:nvSpPr>
        <p:spPr>
          <a:xfrm>
            <a:off x="743675" y="1496071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2">
  <p:cSld name="CUSTOM_2_1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2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2"/>
          <p:cNvSpPr/>
          <p:nvPr/>
        </p:nvSpPr>
        <p:spPr>
          <a:xfrm>
            <a:off x="606200" y="1441163"/>
            <a:ext cx="7938600" cy="3564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12"/>
          <p:cNvSpPr txBox="1">
            <a:spLocks noGrp="1"/>
          </p:cNvSpPr>
          <p:nvPr>
            <p:ph type="subTitle" idx="1"/>
          </p:nvPr>
        </p:nvSpPr>
        <p:spPr>
          <a:xfrm>
            <a:off x="743675" y="1496071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ourier New"/>
              <a:buNone/>
              <a:defRPr sz="1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1">
  <p:cSld name="CUSTOM_4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530000" y="1310381"/>
            <a:ext cx="7862400" cy="7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6" name="Google Shape;56;p13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subTitle" idx="2"/>
          </p:nvPr>
        </p:nvSpPr>
        <p:spPr>
          <a:xfrm>
            <a:off x="795050" y="2220038"/>
            <a:ext cx="7568100" cy="23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2">
  <p:cSld name="CUSTOM_4_1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4"/>
          <p:cNvSpPr/>
          <p:nvPr/>
        </p:nvSpPr>
        <p:spPr>
          <a:xfrm>
            <a:off x="362300" y="1364963"/>
            <a:ext cx="4748700" cy="35649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subTitle" idx="1"/>
          </p:nvPr>
        </p:nvSpPr>
        <p:spPr>
          <a:xfrm>
            <a:off x="500550" y="1474819"/>
            <a:ext cx="44286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62" name="Google Shape;62;p14"/>
          <p:cNvSpPr txBox="1">
            <a:spLocks noGrp="1"/>
          </p:cNvSpPr>
          <p:nvPr>
            <p:ph type="subTitle" idx="2"/>
          </p:nvPr>
        </p:nvSpPr>
        <p:spPr>
          <a:xfrm>
            <a:off x="5555275" y="1474819"/>
            <a:ext cx="3151200" cy="32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елый слайд + заголовок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500550" y="1940306"/>
            <a:ext cx="79353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19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500"/>
              <a:buNone/>
              <a:defRPr sz="1500">
                <a:solidFill>
                  <a:srgbClr val="FF99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ubTitle" idx="2"/>
          </p:nvPr>
        </p:nvSpPr>
        <p:spPr>
          <a:xfrm>
            <a:off x="3135425" y="2978831"/>
            <a:ext cx="58563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0505"/>
              </a:buClr>
              <a:buSzPts val="1500"/>
              <a:buNone/>
              <a:defRPr sz="1500" b="1">
                <a:solidFill>
                  <a:srgbClr val="05050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ubTitle" idx="3"/>
          </p:nvPr>
        </p:nvSpPr>
        <p:spPr>
          <a:xfrm>
            <a:off x="3135425" y="3278981"/>
            <a:ext cx="5856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ubTitle" idx="4"/>
          </p:nvPr>
        </p:nvSpPr>
        <p:spPr>
          <a:xfrm>
            <a:off x="3135425" y="3662550"/>
            <a:ext cx="58563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 xmlns="">
        <p15:guide id="1" pos="397">
          <p15:clr>
            <a:srgbClr val="FA7B17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pic>
        <p:nvPicPr>
          <p:cNvPr id="29" name="Google Shape;29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себе">
  <p:cSld name="CUSTOM_1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subTitle" idx="1"/>
          </p:nvPr>
        </p:nvSpPr>
        <p:spPr>
          <a:xfrm>
            <a:off x="3891775" y="1716281"/>
            <a:ext cx="43917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subTitle" idx="2"/>
          </p:nvPr>
        </p:nvSpPr>
        <p:spPr>
          <a:xfrm>
            <a:off x="3891775" y="2252794"/>
            <a:ext cx="4587900" cy="203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5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ru-ru/dotnet/csharp/language-reference/keywords/abstract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ru-ru/dotnet/csharp/language-reference/keywords/override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ru-ru/dotnet/csharp/language-reference/keywords/virtual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ru-ru/dotnet/csharp/language-reference/keywords/override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dotnet/csharp/language-reference/keywords/new-modifier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hyperlink" Target="https://ru.wikipedia.org/wiki/%D0%9F%D0%BE%D0%BB%D0%B5_%D0%BA%D0%BB%D0%B0%D1%81%D1%81%D0%B0" TargetMode="External"/><Relationship Id="rId3" Type="http://schemas.openxmlformats.org/officeDocument/2006/relationships/hyperlink" Target="https://en.wikipedia.org/wiki/Class_diagram" TargetMode="External"/><Relationship Id="rId7" Type="http://schemas.openxmlformats.org/officeDocument/2006/relationships/hyperlink" Target="https://ru.wikipedia.org/wiki/%D0%9A%D0%BB%D0%B0%D1%81%D1%81_(%D0%BF%D1%80%D0%BE%D0%B3%D1%80%D0%B0%D0%BC%D0%BC%D0%B8%D1%80%D0%BE%D0%B2%D0%B0%D0%BD%D0%B8%D0%B5)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ru.wikipedia.org/wiki/UML" TargetMode="External"/><Relationship Id="rId5" Type="http://schemas.openxmlformats.org/officeDocument/2006/relationships/hyperlink" Target="https://ru.wikipedia.org/wiki/%D0%94%D0%B8%D0%B0%D0%B3%D1%80%D0%B0%D0%BC%D0%BC%D0%B0_(UML)" TargetMode="External"/><Relationship Id="rId10" Type="http://schemas.openxmlformats.org/officeDocument/2006/relationships/image" Target="../media/image23.png"/><Relationship Id="rId4" Type="http://schemas.openxmlformats.org/officeDocument/2006/relationships/hyperlink" Target="https://ru.wikipedia.org/wiki/%D0%90%D0%BD%D0%B3%D0%BB%D0%B8%D0%B9%D1%81%D0%BA%D0%B8%D0%B9_%D1%8F%D0%B7%D1%8B%D0%BA" TargetMode="External"/><Relationship Id="rId9" Type="http://schemas.openxmlformats.org/officeDocument/2006/relationships/hyperlink" Target="https://ru.wikipedia.org/wiki/%D0%9C%D0%B5%D1%82%D0%BE%D0%B4_(%D1%8F%D0%B7%D1%8B%D0%BA%D0%B8_%D0%BF%D1%80%D0%BE%D0%B3%D1%80%D0%B0%D0%BC%D0%BC%D0%B8%D1%80%D0%BE%D0%B2%D0%B0%D0%BD%D0%B8%D1%8F)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refactoring.guru/ru/design-patterns/strategy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refactoring.guru/ru/design-patterns/composite" TargetMode="External"/><Relationship Id="rId4" Type="http://schemas.openxmlformats.org/officeDocument/2006/relationships/hyperlink" Target="https://refactoring.guru/ru/design-patterns/abstract-factory" TargetMode="Externa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2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7710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otus.ru</a:t>
            </a:r>
            <a:endParaRPr dirty="0"/>
          </a:p>
        </p:txBody>
      </p:sp>
      <p:sp>
        <p:nvSpPr>
          <p:cNvPr id="138" name="Google Shape;138;p32"/>
          <p:cNvSpPr txBox="1">
            <a:spLocks noGrp="1"/>
          </p:cNvSpPr>
          <p:nvPr>
            <p:ph type="title"/>
          </p:nvPr>
        </p:nvSpPr>
        <p:spPr>
          <a:xfrm>
            <a:off x="534600" y="1776000"/>
            <a:ext cx="7654200" cy="218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4400" dirty="0" smtClean="0"/>
              <a:t>ООП</a:t>
            </a:r>
            <a:endParaRPr sz="4400" dirty="0"/>
          </a:p>
        </p:txBody>
      </p:sp>
    </p:spTree>
    <p:extLst>
      <p:ext uri="{BB962C8B-B14F-4D97-AF65-F5344CB8AC3E}">
        <p14:creationId xmlns:p14="http://schemas.microsoft.com/office/powerpoint/2010/main" xmlns="" val="4136653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78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 smtClean="0"/>
              <a:t>Суть абстракции</a:t>
            </a:r>
            <a:endParaRPr sz="2800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500550" y="1009925"/>
            <a:ext cx="4500272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Основная идея абстракции - предоставить</a:t>
            </a:r>
            <a:r>
              <a:rPr lang="ru-RU" b="1" dirty="0"/>
              <a:t> общий интерфейс </a:t>
            </a:r>
            <a:r>
              <a:rPr lang="ru-RU" dirty="0"/>
              <a:t>для объекта. </a:t>
            </a:r>
          </a:p>
          <a:p>
            <a:endParaRPr lang="ru-RU" dirty="0" smtClean="0"/>
          </a:p>
          <a:p>
            <a:r>
              <a:rPr lang="ru-RU" dirty="0" smtClean="0"/>
              <a:t>У </a:t>
            </a:r>
            <a:r>
              <a:rPr lang="ru-RU" dirty="0"/>
              <a:t>каждого автомобиля есть колеса. В общем случае мы не знаем о колесах ничего: ни материала изготовления, ни </a:t>
            </a:r>
            <a:r>
              <a:rPr lang="ru-RU" dirty="0" smtClean="0"/>
              <a:t>диаметра. Но </a:t>
            </a:r>
            <a:r>
              <a:rPr lang="ru-RU" dirty="0"/>
              <a:t>мы знаем что они </a:t>
            </a:r>
            <a:r>
              <a:rPr lang="ru-RU" dirty="0" smtClean="0"/>
              <a:t>делают: колеса </a:t>
            </a:r>
            <a:r>
              <a:rPr lang="ru-RU" dirty="0"/>
              <a:t>- крутятся. </a:t>
            </a:r>
            <a:endParaRPr lang="ru-RU" dirty="0" smtClean="0"/>
          </a:p>
          <a:p>
            <a:endParaRPr lang="ru-RU" dirty="0"/>
          </a:p>
          <a:p>
            <a:r>
              <a:rPr lang="ru-RU" dirty="0"/>
              <a:t>Разработчик будет знать, чем будет заниматься будущий объект типа, который будет унаследован от абстрактного. На данном этапе реализация - не является обязательной</a:t>
            </a:r>
            <a:r>
              <a:rPr lang="ru-RU" dirty="0" smtClean="0"/>
              <a:t>.</a:t>
            </a:r>
          </a:p>
        </p:txBody>
      </p:sp>
      <p:sp>
        <p:nvSpPr>
          <p:cNvPr id="36866" name="AutoShape 2" descr="https://refactoring.guru/images/refactoring/content/smells/alternative-classes-with-different-interfaces-01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026" name="Picture 2" descr="https://www.speckras.ru/file/i_pic/whee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180395" y="1835147"/>
            <a:ext cx="3330882" cy="1627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58950341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78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 smtClean="0"/>
              <a:t>Представление абстракции в </a:t>
            </a:r>
            <a:r>
              <a:rPr lang="en-US" sz="2800" dirty="0" smtClean="0"/>
              <a:t>C#</a:t>
            </a:r>
            <a:endParaRPr sz="2800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500550" y="1009925"/>
            <a:ext cx="4872337" cy="33855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 smtClean="0"/>
              <a:t>Абстракция</a:t>
            </a:r>
            <a:r>
              <a:rPr lang="ru-RU" dirty="0" smtClean="0"/>
              <a:t> в рамках</a:t>
            </a:r>
            <a:r>
              <a:rPr lang="en-US" dirty="0" smtClean="0"/>
              <a:t> C#</a:t>
            </a:r>
            <a:r>
              <a:rPr lang="ru-RU" dirty="0" smtClean="0"/>
              <a:t> представлена двумя сущностями:</a:t>
            </a:r>
          </a:p>
          <a:p>
            <a:pPr lvl="1">
              <a:buAutoNum type="arabicPeriod"/>
            </a:pPr>
            <a:r>
              <a:rPr lang="en-US" dirty="0" smtClean="0"/>
              <a:t> </a:t>
            </a:r>
            <a:r>
              <a:rPr lang="ru-RU" dirty="0" smtClean="0"/>
              <a:t>Абстрактные классы </a:t>
            </a:r>
          </a:p>
          <a:p>
            <a:pPr lvl="1">
              <a:buAutoNum type="arabicPeriod"/>
            </a:pPr>
            <a:r>
              <a:rPr lang="en-US" dirty="0" smtClean="0"/>
              <a:t> </a:t>
            </a:r>
            <a:r>
              <a:rPr lang="ru-RU" dirty="0" smtClean="0"/>
              <a:t>Интерфейсы</a:t>
            </a:r>
          </a:p>
          <a:p>
            <a:endParaRPr lang="ru-RU" dirty="0" smtClean="0"/>
          </a:p>
          <a:p>
            <a:r>
              <a:rPr lang="ru-RU" sz="1200" b="1" dirty="0" smtClean="0"/>
              <a:t>Преимущества абстракции</a:t>
            </a:r>
          </a:p>
          <a:p>
            <a:r>
              <a:rPr lang="ru-RU" sz="1200" b="1" dirty="0" smtClean="0"/>
              <a:t>Сокрытие деталей.</a:t>
            </a:r>
            <a:r>
              <a:rPr lang="ru-RU" sz="1200" dirty="0" smtClean="0"/>
              <a:t> Пользователю не нужно знать, как реализованы методы, важно лишь, что они делают.</a:t>
            </a:r>
          </a:p>
          <a:p>
            <a:r>
              <a:rPr lang="ru-RU" sz="1200" b="1" dirty="0" smtClean="0"/>
              <a:t>Повышение удобства поддержки кода.</a:t>
            </a:r>
            <a:r>
              <a:rPr lang="ru-RU" sz="1200" dirty="0" smtClean="0"/>
              <a:t> Как пример</a:t>
            </a:r>
            <a:r>
              <a:rPr lang="en-US" sz="1200" dirty="0" smtClean="0"/>
              <a:t>: </a:t>
            </a:r>
            <a:r>
              <a:rPr lang="ru-RU" sz="1200" dirty="0" smtClean="0"/>
              <a:t>изменение внутренней логики не затрагивает интерфейс.</a:t>
            </a:r>
          </a:p>
          <a:p>
            <a:r>
              <a:rPr lang="ru-RU" sz="1200" b="1" dirty="0" smtClean="0"/>
              <a:t>Унификация.</a:t>
            </a:r>
            <a:r>
              <a:rPr lang="ru-RU" sz="1200" dirty="0" smtClean="0"/>
              <a:t> Абстракция задаёт единый интерфейс для работы с объектами разных типов, обеспечивая их взаимозаменяемость.</a:t>
            </a:r>
          </a:p>
          <a:p>
            <a:endParaRPr lang="ru-RU" sz="1200" dirty="0"/>
          </a:p>
          <a:p>
            <a:r>
              <a:rPr lang="ru-RU" sz="1200" dirty="0" smtClean="0"/>
              <a:t>Важным </a:t>
            </a:r>
            <a:r>
              <a:rPr lang="ru-RU" sz="1200" dirty="0"/>
              <a:t>аспектом абстракции является то, что нельзя создать объект абстрактного типа, так как он допускает неопределенное поведение. </a:t>
            </a:r>
          </a:p>
          <a:p>
            <a:endParaRPr lang="ru-RU" sz="1200" dirty="0" smtClean="0"/>
          </a:p>
        </p:txBody>
      </p:sp>
      <p:sp>
        <p:nvSpPr>
          <p:cNvPr id="3" name="Прямоугольник 2"/>
          <p:cNvSpPr/>
          <p:nvPr/>
        </p:nvSpPr>
        <p:spPr>
          <a:xfrm>
            <a:off x="5567153" y="1775879"/>
            <a:ext cx="2763345" cy="16158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b="1" dirty="0">
                <a:solidFill>
                  <a:srgbClr val="FF0000"/>
                </a:solidFill>
                <a:latin typeface="Consolas" panose="020B0609020204030204" pitchFamily="49" charset="0"/>
              </a:rPr>
              <a:t>abstract class </a:t>
            </a:r>
            <a:r>
              <a:rPr lang="en-US" sz="1100" dirty="0" err="1">
                <a:solidFill>
                  <a:srgbClr val="267F99"/>
                </a:solidFill>
                <a:latin typeface="Consolas" panose="020B0609020204030204" pitchFamily="49" charset="0"/>
              </a:rPr>
              <a:t>AbstractAnimal</a:t>
            </a:r>
            <a:endParaRPr lang="en-US" sz="1100" dirty="0">
              <a:latin typeface="Consolas" panose="020B0609020204030204" pitchFamily="49" charset="0"/>
            </a:endParaRPr>
          </a:p>
          <a:p>
            <a:r>
              <a:rPr lang="en-US" sz="1100" dirty="0">
                <a:latin typeface="Consolas" panose="020B0609020204030204" pitchFamily="49" charset="0"/>
              </a:rPr>
              <a:t>{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   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100" dirty="0"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abstract</a:t>
            </a:r>
            <a:r>
              <a:rPr lang="en-US" sz="1100" dirty="0"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100" dirty="0"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795E26"/>
                </a:solidFill>
                <a:latin typeface="Consolas" panose="020B0609020204030204" pitchFamily="49" charset="0"/>
              </a:rPr>
              <a:t>Eat</a:t>
            </a:r>
            <a:r>
              <a:rPr lang="en-US" sz="1100" dirty="0">
                <a:latin typeface="Consolas" panose="020B0609020204030204" pitchFamily="49" charset="0"/>
              </a:rPr>
              <a:t>();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}</a:t>
            </a:r>
          </a:p>
          <a:p>
            <a:r>
              <a:rPr lang="en-US" sz="1100" dirty="0">
                <a:latin typeface="Consolas" panose="020B0609020204030204" pitchFamily="49" charset="0"/>
              </a:rPr>
              <a:t/>
            </a:r>
            <a:br>
              <a:rPr lang="en-US" sz="1100" dirty="0">
                <a:latin typeface="Consolas" panose="020B0609020204030204" pitchFamily="49" charset="0"/>
              </a:rPr>
            </a:br>
            <a:r>
              <a:rPr lang="en-US" sz="1100" b="1" dirty="0">
                <a:solidFill>
                  <a:srgbClr val="FF0000"/>
                </a:solidFill>
                <a:latin typeface="Consolas" panose="020B0609020204030204" pitchFamily="49" charset="0"/>
              </a:rPr>
              <a:t>interface</a:t>
            </a:r>
            <a:r>
              <a:rPr lang="en-US" sz="1100" dirty="0"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267F99"/>
                </a:solidFill>
                <a:latin typeface="Consolas" panose="020B0609020204030204" pitchFamily="49" charset="0"/>
              </a:rPr>
              <a:t>IAnimal</a:t>
            </a:r>
            <a:endParaRPr lang="en-US" sz="1100" dirty="0">
              <a:latin typeface="Consolas" panose="020B0609020204030204" pitchFamily="49" charset="0"/>
            </a:endParaRPr>
          </a:p>
          <a:p>
            <a:r>
              <a:rPr lang="en-US" sz="1100" dirty="0">
                <a:latin typeface="Consolas" panose="020B0609020204030204" pitchFamily="49" charset="0"/>
              </a:rPr>
              <a:t>{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   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100" dirty="0"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795E26"/>
                </a:solidFill>
                <a:latin typeface="Consolas" panose="020B0609020204030204" pitchFamily="49" charset="0"/>
              </a:rPr>
              <a:t>MakeSound</a:t>
            </a:r>
            <a:r>
              <a:rPr lang="en-US" sz="1100" dirty="0">
                <a:latin typeface="Consolas" panose="020B0609020204030204" pitchFamily="49" charset="0"/>
              </a:rPr>
              <a:t>();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xmlns="" val="58950341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78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 smtClean="0"/>
              <a:t>Кратко об интерфейсах</a:t>
            </a:r>
            <a:endParaRPr sz="2800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500550" y="1172991"/>
            <a:ext cx="3605045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 smtClean="0"/>
              <a:t>Интерфейс</a:t>
            </a:r>
            <a:r>
              <a:rPr lang="ru-RU" dirty="0" smtClean="0"/>
              <a:t> </a:t>
            </a:r>
            <a:r>
              <a:rPr lang="en-US" dirty="0" smtClean="0"/>
              <a:t>–</a:t>
            </a:r>
            <a:r>
              <a:rPr lang="ru-RU" dirty="0" smtClean="0"/>
              <a:t> ссылочный тип, который может определять некоторый функционал - набор методов и свойств без реализации. </a:t>
            </a:r>
            <a:endParaRPr lang="en-US" dirty="0" smtClean="0"/>
          </a:p>
          <a:p>
            <a:endParaRPr lang="en-US" dirty="0" smtClean="0"/>
          </a:p>
          <a:p>
            <a:r>
              <a:rPr lang="ru-RU" dirty="0" smtClean="0"/>
              <a:t>Затем этот функционал реализуют классы и структуры, которые применяют данные интерфейсы.</a:t>
            </a:r>
            <a:endParaRPr lang="en-US" dirty="0" smtClean="0"/>
          </a:p>
          <a:p>
            <a:endParaRPr lang="en-US" dirty="0" smtClean="0"/>
          </a:p>
          <a:p>
            <a:r>
              <a:rPr lang="ru-RU" dirty="0" smtClean="0"/>
              <a:t>Начиная с версии C# 8.0 интерфейсы поддерживают реализацию методов и свойств по умолчанию. 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4351072" y="1172991"/>
            <a:ext cx="4504494" cy="29700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b="1" dirty="0" smtClean="0">
                <a:solidFill>
                  <a:srgbClr val="FF0000"/>
                </a:solidFill>
                <a:latin typeface="Consolas"/>
              </a:rPr>
              <a:t>interface</a:t>
            </a:r>
            <a:r>
              <a:rPr lang="en-US" sz="1100" dirty="0" smtClean="0">
                <a:latin typeface="Consolas"/>
              </a:rPr>
              <a:t> </a:t>
            </a:r>
            <a:r>
              <a:rPr lang="en-US" sz="1100" dirty="0" err="1" smtClean="0">
                <a:solidFill>
                  <a:srgbClr val="267F99"/>
                </a:solidFill>
                <a:latin typeface="Consolas"/>
              </a:rPr>
              <a:t>ISoldier</a:t>
            </a:r>
            <a:endParaRPr lang="en-US" sz="1100" dirty="0" smtClean="0">
              <a:latin typeface="Consolas"/>
            </a:endParaRPr>
          </a:p>
          <a:p>
            <a:r>
              <a:rPr lang="en-US" sz="1100" dirty="0" smtClean="0">
                <a:latin typeface="Consolas"/>
              </a:rPr>
              <a:t>{</a:t>
            </a:r>
          </a:p>
          <a:p>
            <a:r>
              <a:rPr lang="en-US" sz="1100" dirty="0" smtClean="0">
                <a:latin typeface="Consolas"/>
              </a:rPr>
              <a:t>    </a:t>
            </a:r>
            <a:r>
              <a:rPr lang="en-US" sz="1100" dirty="0" smtClean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sz="1100" dirty="0" smtClean="0">
                <a:latin typeface="Consolas"/>
              </a:rPr>
              <a:t> </a:t>
            </a:r>
            <a:r>
              <a:rPr lang="en-US" sz="1100" dirty="0" smtClean="0">
                <a:solidFill>
                  <a:srgbClr val="0000FF"/>
                </a:solidFill>
                <a:latin typeface="Consolas"/>
              </a:rPr>
              <a:t>void</a:t>
            </a:r>
            <a:r>
              <a:rPr lang="en-US" sz="1100" dirty="0" smtClean="0">
                <a:latin typeface="Consolas"/>
              </a:rPr>
              <a:t> </a:t>
            </a:r>
            <a:r>
              <a:rPr lang="en-US" sz="1100" dirty="0" err="1" smtClean="0">
                <a:solidFill>
                  <a:srgbClr val="795E26"/>
                </a:solidFill>
                <a:latin typeface="Consolas"/>
              </a:rPr>
              <a:t>ToDo</a:t>
            </a:r>
            <a:r>
              <a:rPr lang="en-US" sz="1100" dirty="0" smtClean="0">
                <a:latin typeface="Consolas"/>
              </a:rPr>
              <a:t>();</a:t>
            </a:r>
          </a:p>
          <a:p>
            <a:r>
              <a:rPr lang="en-US" sz="1100" dirty="0" smtClean="0">
                <a:latin typeface="Consolas"/>
              </a:rPr>
              <a:t/>
            </a:r>
            <a:br>
              <a:rPr lang="en-US" sz="1100" dirty="0" smtClean="0">
                <a:latin typeface="Consolas"/>
              </a:rPr>
            </a:br>
            <a:r>
              <a:rPr lang="en-US" sz="1100" dirty="0" smtClean="0">
                <a:latin typeface="Consolas"/>
              </a:rPr>
              <a:t>    </a:t>
            </a:r>
            <a:r>
              <a:rPr lang="en-US" sz="1100" dirty="0" smtClean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sz="1100" dirty="0" smtClean="0">
                <a:latin typeface="Consolas"/>
              </a:rPr>
              <a:t> </a:t>
            </a:r>
            <a:r>
              <a:rPr lang="en-US" sz="1100" dirty="0" err="1" smtClean="0">
                <a:solidFill>
                  <a:srgbClr val="0000FF"/>
                </a:solidFill>
                <a:latin typeface="Consolas"/>
              </a:rPr>
              <a:t>int</a:t>
            </a:r>
            <a:r>
              <a:rPr lang="en-US" sz="1100" dirty="0" smtClean="0">
                <a:latin typeface="Consolas"/>
              </a:rPr>
              <a:t> </a:t>
            </a:r>
            <a:r>
              <a:rPr lang="en-US" sz="1100" dirty="0" smtClean="0">
                <a:solidFill>
                  <a:srgbClr val="001080"/>
                </a:solidFill>
                <a:latin typeface="Consolas"/>
              </a:rPr>
              <a:t>Health</a:t>
            </a:r>
            <a:endParaRPr lang="en-US" sz="1100" dirty="0" smtClean="0">
              <a:latin typeface="Consolas"/>
            </a:endParaRPr>
          </a:p>
          <a:p>
            <a:r>
              <a:rPr lang="en-US" sz="1100" dirty="0" smtClean="0">
                <a:latin typeface="Consolas"/>
              </a:rPr>
              <a:t>    { </a:t>
            </a:r>
          </a:p>
          <a:p>
            <a:r>
              <a:rPr lang="en-US" sz="1100" dirty="0" smtClean="0">
                <a:latin typeface="Consolas"/>
              </a:rPr>
              <a:t>        </a:t>
            </a:r>
            <a:r>
              <a:rPr lang="en-US" sz="1100" dirty="0" smtClean="0">
                <a:solidFill>
                  <a:srgbClr val="0000FF"/>
                </a:solidFill>
                <a:latin typeface="Consolas"/>
              </a:rPr>
              <a:t>get</a:t>
            </a:r>
            <a:r>
              <a:rPr lang="en-US" sz="1100" dirty="0" smtClean="0">
                <a:latin typeface="Consolas"/>
              </a:rPr>
              <a:t> </a:t>
            </a:r>
          </a:p>
          <a:p>
            <a:r>
              <a:rPr lang="en-US" sz="1100" dirty="0" smtClean="0">
                <a:latin typeface="Consolas"/>
              </a:rPr>
              <a:t>        { </a:t>
            </a:r>
          </a:p>
          <a:p>
            <a:r>
              <a:rPr lang="en-US" sz="1100" dirty="0" smtClean="0">
                <a:latin typeface="Consolas"/>
              </a:rPr>
              <a:t>            </a:t>
            </a:r>
            <a:r>
              <a:rPr lang="en-US" sz="1100" dirty="0" smtClean="0">
                <a:solidFill>
                  <a:srgbClr val="AF00DB"/>
                </a:solidFill>
                <a:latin typeface="Consolas"/>
              </a:rPr>
              <a:t>return</a:t>
            </a:r>
            <a:r>
              <a:rPr lang="en-US" sz="1100" dirty="0" smtClean="0">
                <a:latin typeface="Consolas"/>
              </a:rPr>
              <a:t> </a:t>
            </a:r>
            <a:r>
              <a:rPr lang="en-US" sz="1100" dirty="0" smtClean="0">
                <a:solidFill>
                  <a:srgbClr val="098658"/>
                </a:solidFill>
                <a:latin typeface="Consolas"/>
              </a:rPr>
              <a:t>100</a:t>
            </a:r>
            <a:r>
              <a:rPr lang="en-US" sz="1100" dirty="0" smtClean="0">
                <a:latin typeface="Consolas"/>
              </a:rPr>
              <a:t>; </a:t>
            </a:r>
          </a:p>
          <a:p>
            <a:r>
              <a:rPr lang="en-US" sz="1100" dirty="0" smtClean="0">
                <a:latin typeface="Consolas"/>
              </a:rPr>
              <a:t>        } </a:t>
            </a:r>
          </a:p>
          <a:p>
            <a:r>
              <a:rPr lang="en-US" sz="1100" dirty="0" smtClean="0">
                <a:latin typeface="Consolas"/>
              </a:rPr>
              <a:t>    }</a:t>
            </a:r>
          </a:p>
          <a:p>
            <a:r>
              <a:rPr lang="en-US" sz="1100" dirty="0" smtClean="0">
                <a:latin typeface="Consolas"/>
              </a:rPr>
              <a:t/>
            </a:r>
            <a:br>
              <a:rPr lang="en-US" sz="1100" dirty="0" smtClean="0">
                <a:latin typeface="Consolas"/>
              </a:rPr>
            </a:br>
            <a:r>
              <a:rPr lang="en-US" sz="1100" dirty="0" smtClean="0">
                <a:latin typeface="Consolas"/>
              </a:rPr>
              <a:t>    </a:t>
            </a:r>
            <a:r>
              <a:rPr lang="en-US" sz="1100" dirty="0" smtClean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sz="1100" dirty="0" smtClean="0">
                <a:latin typeface="Consolas"/>
              </a:rPr>
              <a:t> </a:t>
            </a:r>
            <a:r>
              <a:rPr lang="en-US" sz="1100" dirty="0" smtClean="0">
                <a:solidFill>
                  <a:srgbClr val="0000FF"/>
                </a:solidFill>
                <a:latin typeface="Consolas"/>
              </a:rPr>
              <a:t>void</a:t>
            </a:r>
            <a:r>
              <a:rPr lang="en-US" sz="1100" dirty="0" smtClean="0">
                <a:latin typeface="Consolas"/>
              </a:rPr>
              <a:t> </a:t>
            </a:r>
            <a:r>
              <a:rPr lang="en-US" sz="1100" dirty="0" err="1" smtClean="0">
                <a:solidFill>
                  <a:srgbClr val="795E26"/>
                </a:solidFill>
                <a:latin typeface="Consolas"/>
              </a:rPr>
              <a:t>SubmitRapport</a:t>
            </a:r>
            <a:r>
              <a:rPr lang="en-US" sz="1100" dirty="0" smtClean="0">
                <a:latin typeface="Consolas"/>
              </a:rPr>
              <a:t>()</a:t>
            </a:r>
          </a:p>
          <a:p>
            <a:r>
              <a:rPr lang="en-US" sz="1100" dirty="0" smtClean="0">
                <a:latin typeface="Consolas"/>
              </a:rPr>
              <a:t>    {</a:t>
            </a:r>
          </a:p>
          <a:p>
            <a:r>
              <a:rPr lang="en-US" sz="1100" dirty="0" smtClean="0">
                <a:latin typeface="Consolas"/>
              </a:rPr>
              <a:t>        </a:t>
            </a:r>
            <a:r>
              <a:rPr lang="en-US" sz="1100" dirty="0" err="1" smtClean="0">
                <a:solidFill>
                  <a:srgbClr val="001080"/>
                </a:solidFill>
                <a:latin typeface="Consolas"/>
              </a:rPr>
              <a:t>Console</a:t>
            </a:r>
            <a:r>
              <a:rPr lang="en-US" sz="1100" dirty="0" err="1" smtClean="0">
                <a:latin typeface="Consolas"/>
              </a:rPr>
              <a:t>.</a:t>
            </a:r>
            <a:r>
              <a:rPr lang="en-US" sz="1100" dirty="0" err="1" smtClean="0">
                <a:solidFill>
                  <a:srgbClr val="795E26"/>
                </a:solidFill>
                <a:latin typeface="Consolas"/>
              </a:rPr>
              <a:t>WriteLine</a:t>
            </a:r>
            <a:r>
              <a:rPr lang="en-US" sz="1100" dirty="0" smtClean="0">
                <a:latin typeface="Consolas"/>
              </a:rPr>
              <a:t>(</a:t>
            </a:r>
            <a:r>
              <a:rPr lang="en-US" sz="1100" dirty="0" smtClean="0">
                <a:solidFill>
                  <a:srgbClr val="A31515"/>
                </a:solidFill>
                <a:latin typeface="Consolas"/>
              </a:rPr>
              <a:t>"</a:t>
            </a:r>
            <a:r>
              <a:rPr lang="ru-RU" sz="1100" dirty="0" smtClean="0">
                <a:solidFill>
                  <a:srgbClr val="A31515"/>
                </a:solidFill>
                <a:latin typeface="Consolas"/>
              </a:rPr>
              <a:t>Солдат сдал раппорт!"</a:t>
            </a:r>
            <a:r>
              <a:rPr lang="ru-RU" sz="1100" dirty="0" smtClean="0">
                <a:latin typeface="Consolas"/>
              </a:rPr>
              <a:t>);</a:t>
            </a:r>
          </a:p>
          <a:p>
            <a:r>
              <a:rPr lang="ru-RU" sz="1100" dirty="0" smtClean="0">
                <a:latin typeface="Consolas"/>
              </a:rPr>
              <a:t>    }</a:t>
            </a:r>
          </a:p>
          <a:p>
            <a:r>
              <a:rPr lang="ru-RU" sz="1100" dirty="0" smtClean="0">
                <a:latin typeface="Consolas"/>
              </a:rPr>
              <a:t>}</a:t>
            </a:r>
            <a:endParaRPr lang="ru-RU" sz="1100" dirty="0">
              <a:latin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58950341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78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 smtClean="0"/>
              <a:t>Кратко об абстрактных классах</a:t>
            </a:r>
            <a:endParaRPr sz="2800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500550" y="1164114"/>
            <a:ext cx="3936438" cy="23391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200" b="1" dirty="0" smtClean="0"/>
              <a:t>Абстрактный класс </a:t>
            </a:r>
            <a:r>
              <a:rPr lang="ru-RU" sz="1200" dirty="0" smtClean="0"/>
              <a:t>— это класс, который помечен ключевым словом </a:t>
            </a:r>
            <a:r>
              <a:rPr lang="en-US" sz="12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abstract</a:t>
            </a:r>
            <a:r>
              <a:rPr lang="ru-RU" sz="12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ru-RU" sz="1200" dirty="0" smtClean="0"/>
              <a:t>и</a:t>
            </a:r>
            <a:r>
              <a:rPr lang="ru-RU" sz="1200" i="1" dirty="0" smtClean="0"/>
              <a:t> может</a:t>
            </a:r>
            <a:r>
              <a:rPr lang="ru-RU" sz="1200" dirty="0" smtClean="0"/>
              <a:t> содержать методы без реализации. Такие методы называются абстрактными.</a:t>
            </a:r>
          </a:p>
          <a:p>
            <a:endParaRPr lang="ru-RU" sz="1200" dirty="0" smtClean="0"/>
          </a:p>
          <a:p>
            <a:r>
              <a:rPr lang="ru-RU" sz="1200" dirty="0" smtClean="0"/>
              <a:t>Абстрактные классы</a:t>
            </a:r>
            <a:r>
              <a:rPr lang="en-US" sz="1200" dirty="0" smtClean="0"/>
              <a:t> </a:t>
            </a:r>
            <a:r>
              <a:rPr lang="ru-RU" sz="1200" dirty="0" smtClean="0"/>
              <a:t>и их отличия от интерфейсов:</a:t>
            </a:r>
          </a:p>
          <a:p>
            <a:pPr marL="342900" indent="-342900">
              <a:buAutoNum type="arabicPeriod"/>
            </a:pPr>
            <a:r>
              <a:rPr lang="ru-RU" sz="1200" dirty="0" smtClean="0"/>
              <a:t>Абстрактный класс может содержать конструктор, что позволяет инициализировать данные.</a:t>
            </a:r>
          </a:p>
          <a:p>
            <a:pPr marL="342900" indent="-342900">
              <a:buAutoNum type="arabicPeriod"/>
            </a:pPr>
            <a:r>
              <a:rPr lang="ru-RU" sz="1200" dirty="0" smtClean="0"/>
              <a:t>Поддерживает только одиночное наследование.</a:t>
            </a:r>
          </a:p>
          <a:p>
            <a:pPr marL="342900" indent="-342900">
              <a:buAutoNum type="arabicPeriod"/>
            </a:pPr>
            <a:endParaRPr lang="ru-RU" sz="1200" dirty="0" smtClean="0"/>
          </a:p>
        </p:txBody>
      </p:sp>
      <p:sp>
        <p:nvSpPr>
          <p:cNvPr id="5" name="Прямоугольник 4"/>
          <p:cNvSpPr/>
          <p:nvPr/>
        </p:nvSpPr>
        <p:spPr>
          <a:xfrm>
            <a:off x="4759177" y="1164114"/>
            <a:ext cx="3728174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b="1" dirty="0" smtClean="0">
                <a:solidFill>
                  <a:srgbClr val="FF0000"/>
                </a:solidFill>
                <a:latin typeface="Consolas"/>
              </a:rPr>
              <a:t>abstract class</a:t>
            </a:r>
            <a:r>
              <a:rPr lang="en-US" sz="1100" b="1" dirty="0" smtClean="0">
                <a:latin typeface="Consolas"/>
              </a:rPr>
              <a:t> </a:t>
            </a:r>
            <a:r>
              <a:rPr lang="en-US" sz="1100" dirty="0" smtClean="0">
                <a:solidFill>
                  <a:srgbClr val="267F99"/>
                </a:solidFill>
                <a:latin typeface="Consolas"/>
              </a:rPr>
              <a:t>Human</a:t>
            </a:r>
            <a:endParaRPr lang="en-US" sz="1100" dirty="0" smtClean="0">
              <a:latin typeface="Consolas"/>
            </a:endParaRPr>
          </a:p>
          <a:p>
            <a:r>
              <a:rPr lang="en-US" sz="1100" dirty="0" smtClean="0">
                <a:latin typeface="Consolas"/>
              </a:rPr>
              <a:t>{</a:t>
            </a:r>
          </a:p>
          <a:p>
            <a:r>
              <a:rPr lang="en-US" sz="1100" dirty="0" smtClean="0">
                <a:latin typeface="Consolas"/>
              </a:rPr>
              <a:t>    </a:t>
            </a:r>
            <a:r>
              <a:rPr lang="en-US" sz="1100" dirty="0" smtClean="0">
                <a:solidFill>
                  <a:srgbClr val="0000FF"/>
                </a:solidFill>
                <a:latin typeface="Consolas"/>
              </a:rPr>
              <a:t>private</a:t>
            </a:r>
            <a:r>
              <a:rPr lang="en-US" sz="1100" dirty="0" smtClean="0">
                <a:latin typeface="Consolas"/>
              </a:rPr>
              <a:t> </a:t>
            </a:r>
            <a:r>
              <a:rPr lang="en-US" sz="1100" dirty="0" smtClean="0">
                <a:solidFill>
                  <a:srgbClr val="0000FF"/>
                </a:solidFill>
                <a:latin typeface="Consolas"/>
              </a:rPr>
              <a:t>string</a:t>
            </a:r>
            <a:r>
              <a:rPr lang="en-US" sz="1100" dirty="0" smtClean="0">
                <a:latin typeface="Consolas"/>
              </a:rPr>
              <a:t> </a:t>
            </a:r>
            <a:r>
              <a:rPr lang="en-US" sz="1100" dirty="0" smtClean="0">
                <a:solidFill>
                  <a:srgbClr val="001080"/>
                </a:solidFill>
                <a:latin typeface="Consolas"/>
              </a:rPr>
              <a:t>name</a:t>
            </a:r>
            <a:r>
              <a:rPr lang="en-US" sz="1100" dirty="0" smtClean="0">
                <a:latin typeface="Consolas"/>
              </a:rPr>
              <a:t>;</a:t>
            </a:r>
          </a:p>
          <a:p>
            <a:r>
              <a:rPr lang="en-US" sz="1100" dirty="0" smtClean="0">
                <a:latin typeface="Consolas"/>
              </a:rPr>
              <a:t/>
            </a:r>
            <a:br>
              <a:rPr lang="en-US" sz="1100" dirty="0" smtClean="0">
                <a:latin typeface="Consolas"/>
              </a:rPr>
            </a:br>
            <a:r>
              <a:rPr lang="en-US" sz="1100" dirty="0" smtClean="0">
                <a:latin typeface="Consolas"/>
              </a:rPr>
              <a:t>    </a:t>
            </a:r>
            <a:r>
              <a:rPr lang="en-US" sz="1100" b="1" dirty="0" smtClean="0">
                <a:solidFill>
                  <a:srgbClr val="FF0000"/>
                </a:solidFill>
                <a:latin typeface="Consolas"/>
              </a:rPr>
              <a:t>abstract</a:t>
            </a:r>
            <a:r>
              <a:rPr lang="en-US" sz="1100" dirty="0" smtClean="0">
                <a:latin typeface="Consolas"/>
              </a:rPr>
              <a:t> </a:t>
            </a:r>
            <a:r>
              <a:rPr lang="en-US" sz="1100" dirty="0" smtClean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sz="1100" dirty="0" smtClean="0">
                <a:latin typeface="Consolas"/>
              </a:rPr>
              <a:t> </a:t>
            </a:r>
            <a:r>
              <a:rPr lang="en-US" sz="1100" dirty="0" smtClean="0">
                <a:solidFill>
                  <a:srgbClr val="0000FF"/>
                </a:solidFill>
                <a:latin typeface="Consolas"/>
              </a:rPr>
              <a:t>void</a:t>
            </a:r>
            <a:r>
              <a:rPr lang="en-US" sz="1100" dirty="0" smtClean="0">
                <a:latin typeface="Consolas"/>
              </a:rPr>
              <a:t> </a:t>
            </a:r>
            <a:r>
              <a:rPr lang="en-US" sz="1100" dirty="0" err="1" smtClean="0">
                <a:solidFill>
                  <a:srgbClr val="795E26"/>
                </a:solidFill>
                <a:latin typeface="Consolas"/>
              </a:rPr>
              <a:t>JustGo</a:t>
            </a:r>
            <a:r>
              <a:rPr lang="en-US" sz="1100" dirty="0" smtClean="0">
                <a:latin typeface="Consolas"/>
              </a:rPr>
              <a:t>();</a:t>
            </a:r>
          </a:p>
          <a:p>
            <a:r>
              <a:rPr lang="en-US" sz="1100" dirty="0" smtClean="0">
                <a:latin typeface="Consolas"/>
              </a:rPr>
              <a:t/>
            </a:r>
            <a:br>
              <a:rPr lang="en-US" sz="1100" dirty="0" smtClean="0">
                <a:latin typeface="Consolas"/>
              </a:rPr>
            </a:br>
            <a:r>
              <a:rPr lang="en-US" sz="1100" dirty="0" smtClean="0">
                <a:latin typeface="Consolas"/>
              </a:rPr>
              <a:t>    </a:t>
            </a:r>
            <a:r>
              <a:rPr lang="en-US" sz="1100" dirty="0" smtClean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sz="1100" dirty="0" smtClean="0">
                <a:latin typeface="Consolas"/>
              </a:rPr>
              <a:t> </a:t>
            </a:r>
            <a:r>
              <a:rPr lang="en-US" sz="1100" dirty="0" smtClean="0">
                <a:solidFill>
                  <a:srgbClr val="0000FF"/>
                </a:solidFill>
                <a:latin typeface="Consolas"/>
              </a:rPr>
              <a:t>string</a:t>
            </a:r>
            <a:r>
              <a:rPr lang="en-US" sz="1100" dirty="0" smtClean="0">
                <a:latin typeface="Consolas"/>
              </a:rPr>
              <a:t> </a:t>
            </a:r>
            <a:r>
              <a:rPr lang="en-US" sz="1100" dirty="0" err="1" smtClean="0">
                <a:solidFill>
                  <a:srgbClr val="795E26"/>
                </a:solidFill>
                <a:latin typeface="Consolas"/>
              </a:rPr>
              <a:t>GetName</a:t>
            </a:r>
            <a:r>
              <a:rPr lang="en-US" sz="1100" dirty="0" smtClean="0">
                <a:latin typeface="Consolas"/>
              </a:rPr>
              <a:t>()</a:t>
            </a:r>
          </a:p>
          <a:p>
            <a:r>
              <a:rPr lang="en-US" sz="1100" dirty="0" smtClean="0">
                <a:latin typeface="Consolas"/>
              </a:rPr>
              <a:t>    {</a:t>
            </a:r>
          </a:p>
          <a:p>
            <a:r>
              <a:rPr lang="en-US" sz="1100" dirty="0" smtClean="0">
                <a:latin typeface="Consolas"/>
              </a:rPr>
              <a:t>        </a:t>
            </a:r>
            <a:r>
              <a:rPr lang="en-US" sz="1100" dirty="0" smtClean="0">
                <a:solidFill>
                  <a:srgbClr val="AF00DB"/>
                </a:solidFill>
                <a:latin typeface="Consolas"/>
              </a:rPr>
              <a:t>return</a:t>
            </a:r>
            <a:r>
              <a:rPr lang="en-US" sz="1100" dirty="0" smtClean="0">
                <a:latin typeface="Consolas"/>
              </a:rPr>
              <a:t> </a:t>
            </a:r>
            <a:r>
              <a:rPr lang="en-US" sz="1100" dirty="0" smtClean="0">
                <a:solidFill>
                  <a:srgbClr val="0000FF"/>
                </a:solidFill>
                <a:latin typeface="Consolas"/>
              </a:rPr>
              <a:t>this</a:t>
            </a:r>
            <a:r>
              <a:rPr lang="en-US" sz="1100" dirty="0" smtClean="0">
                <a:latin typeface="Consolas"/>
              </a:rPr>
              <a:t>.</a:t>
            </a:r>
            <a:r>
              <a:rPr lang="en-US" sz="1100" dirty="0" smtClean="0">
                <a:solidFill>
                  <a:srgbClr val="001080"/>
                </a:solidFill>
                <a:latin typeface="Consolas"/>
              </a:rPr>
              <a:t>name</a:t>
            </a:r>
            <a:r>
              <a:rPr lang="en-US" sz="1100" dirty="0" smtClean="0">
                <a:latin typeface="Consolas"/>
              </a:rPr>
              <a:t>;</a:t>
            </a:r>
          </a:p>
          <a:p>
            <a:r>
              <a:rPr lang="en-US" sz="1100" dirty="0" smtClean="0">
                <a:latin typeface="Consolas"/>
              </a:rPr>
              <a:t>    }</a:t>
            </a:r>
          </a:p>
          <a:p>
            <a:r>
              <a:rPr lang="en-US" sz="1100" dirty="0" smtClean="0">
                <a:latin typeface="Consolas"/>
              </a:rPr>
              <a:t/>
            </a:r>
            <a:br>
              <a:rPr lang="en-US" sz="1100" dirty="0" smtClean="0">
                <a:latin typeface="Consolas"/>
              </a:rPr>
            </a:br>
            <a:r>
              <a:rPr lang="en-US" sz="1100" dirty="0" smtClean="0">
                <a:latin typeface="Consolas"/>
              </a:rPr>
              <a:t>    </a:t>
            </a:r>
            <a:r>
              <a:rPr lang="en-US" sz="1100" dirty="0" smtClean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sz="1100" dirty="0" smtClean="0">
                <a:latin typeface="Consolas"/>
              </a:rPr>
              <a:t> </a:t>
            </a:r>
            <a:r>
              <a:rPr lang="en-US" sz="1100" dirty="0" smtClean="0">
                <a:solidFill>
                  <a:srgbClr val="795E26"/>
                </a:solidFill>
                <a:latin typeface="Consolas"/>
              </a:rPr>
              <a:t>Human</a:t>
            </a:r>
            <a:r>
              <a:rPr lang="en-US" sz="1100" dirty="0" smtClean="0">
                <a:latin typeface="Consolas"/>
              </a:rPr>
              <a:t>(</a:t>
            </a:r>
            <a:r>
              <a:rPr lang="en-US" sz="1100" dirty="0" smtClean="0">
                <a:solidFill>
                  <a:srgbClr val="0000FF"/>
                </a:solidFill>
                <a:latin typeface="Consolas"/>
              </a:rPr>
              <a:t>string</a:t>
            </a:r>
            <a:r>
              <a:rPr lang="en-US" sz="1100" dirty="0" smtClean="0">
                <a:latin typeface="Consolas"/>
              </a:rPr>
              <a:t> </a:t>
            </a:r>
            <a:r>
              <a:rPr lang="en-US" sz="1100" dirty="0" smtClean="0">
                <a:solidFill>
                  <a:srgbClr val="001080"/>
                </a:solidFill>
                <a:latin typeface="Consolas"/>
              </a:rPr>
              <a:t>name</a:t>
            </a:r>
            <a:r>
              <a:rPr lang="en-US" sz="1100" dirty="0" smtClean="0">
                <a:latin typeface="Consolas"/>
              </a:rPr>
              <a:t>)</a:t>
            </a:r>
          </a:p>
          <a:p>
            <a:r>
              <a:rPr lang="en-US" sz="1100" dirty="0" smtClean="0">
                <a:latin typeface="Consolas"/>
              </a:rPr>
              <a:t>    {</a:t>
            </a:r>
          </a:p>
          <a:p>
            <a:r>
              <a:rPr lang="en-US" sz="1100" dirty="0" smtClean="0">
                <a:latin typeface="Consolas"/>
              </a:rPr>
              <a:t>        </a:t>
            </a:r>
            <a:r>
              <a:rPr lang="en-US" sz="1100" dirty="0" smtClean="0">
                <a:solidFill>
                  <a:srgbClr val="0000FF"/>
                </a:solidFill>
                <a:latin typeface="Consolas"/>
              </a:rPr>
              <a:t>this</a:t>
            </a:r>
            <a:r>
              <a:rPr lang="en-US" sz="1100" dirty="0" smtClean="0">
                <a:latin typeface="Consolas"/>
              </a:rPr>
              <a:t>.</a:t>
            </a:r>
            <a:r>
              <a:rPr lang="en-US" sz="1100" dirty="0" smtClean="0">
                <a:solidFill>
                  <a:srgbClr val="001080"/>
                </a:solidFill>
                <a:latin typeface="Consolas"/>
              </a:rPr>
              <a:t>name</a:t>
            </a:r>
            <a:r>
              <a:rPr lang="en-US" sz="1100" dirty="0" smtClean="0">
                <a:latin typeface="Consolas"/>
              </a:rPr>
              <a:t> = </a:t>
            </a:r>
            <a:r>
              <a:rPr lang="en-US" sz="1100" dirty="0" smtClean="0">
                <a:solidFill>
                  <a:srgbClr val="001080"/>
                </a:solidFill>
                <a:latin typeface="Consolas"/>
              </a:rPr>
              <a:t>name</a:t>
            </a:r>
            <a:r>
              <a:rPr lang="en-US" sz="1100" dirty="0" smtClean="0">
                <a:latin typeface="Consolas"/>
              </a:rPr>
              <a:t>;</a:t>
            </a:r>
          </a:p>
          <a:p>
            <a:r>
              <a:rPr lang="en-US" sz="1100" dirty="0" smtClean="0">
                <a:latin typeface="Consolas"/>
              </a:rPr>
              <a:t>    }</a:t>
            </a:r>
          </a:p>
          <a:p>
            <a:r>
              <a:rPr lang="en-US" sz="1100" dirty="0" smtClean="0">
                <a:latin typeface="Consolas"/>
              </a:rPr>
              <a:t>}</a:t>
            </a:r>
            <a:endParaRPr lang="en-US" sz="1100" dirty="0">
              <a:latin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58950341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Ключевое слово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abstract</a:t>
            </a:r>
            <a:endParaRPr lang="ru-RU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66321" y="1139687"/>
            <a:ext cx="4628532" cy="25560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15000"/>
              </a:lnSpc>
              <a:spcBef>
                <a:spcPts val="1400"/>
              </a:spcBef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Ключевое слово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abstract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 может применяться для:</a:t>
            </a:r>
          </a:p>
          <a:p>
            <a:endParaRPr lang="en-US" sz="1200" b="1" dirty="0" smtClean="0"/>
          </a:p>
          <a:p>
            <a:r>
              <a:rPr lang="ru-RU" sz="1200" b="1" dirty="0" smtClean="0"/>
              <a:t>Абстрактный класс:</a:t>
            </a:r>
            <a:endParaRPr lang="ru-RU" sz="1200" dirty="0" smtClean="0"/>
          </a:p>
          <a:p>
            <a:pPr marL="228600" indent="-228600">
              <a:buAutoNum type="arabicPeriod"/>
            </a:pPr>
            <a:r>
              <a:rPr lang="ru-RU" sz="1200" dirty="0" smtClean="0"/>
              <a:t>Нельзя создать объект абстрактного класса.</a:t>
            </a:r>
          </a:p>
          <a:p>
            <a:pPr marL="228600" indent="-228600">
              <a:buAutoNum type="arabicPeriod"/>
            </a:pPr>
            <a:r>
              <a:rPr lang="ru-RU" sz="1200" dirty="0" smtClean="0"/>
              <a:t>Может содержать как абстрактные методы (без реализации), так и обычные (с реализацией).</a:t>
            </a:r>
          </a:p>
          <a:p>
            <a:endParaRPr lang="en-US" sz="1200" b="1" dirty="0" smtClean="0"/>
          </a:p>
          <a:p>
            <a:r>
              <a:rPr lang="ru-RU" sz="1200" b="1" dirty="0" smtClean="0"/>
              <a:t>Абстрактный метод:</a:t>
            </a:r>
            <a:endParaRPr lang="ru-RU" sz="1200" dirty="0" smtClean="0"/>
          </a:p>
          <a:p>
            <a:pPr marL="228600" indent="-228600">
              <a:buAutoNum type="arabicPeriod"/>
            </a:pPr>
            <a:r>
              <a:rPr lang="ru-RU" sz="1200" dirty="0" smtClean="0"/>
              <a:t>Определяется только в абстрактных классах.</a:t>
            </a:r>
          </a:p>
          <a:p>
            <a:pPr marL="228600" indent="-228600">
              <a:buAutoNum type="arabicPeriod"/>
            </a:pPr>
            <a:r>
              <a:rPr lang="ru-RU" sz="1200" dirty="0" smtClean="0"/>
              <a:t>Не имеет реализации в базовом классе (только заголовок метода).</a:t>
            </a:r>
          </a:p>
          <a:p>
            <a:pPr marL="228600" indent="-228600">
              <a:buAutoNum type="arabicPeriod"/>
            </a:pPr>
            <a:r>
              <a:rPr lang="ru-RU" sz="1200" dirty="0" smtClean="0"/>
              <a:t>Должен быть переопределён в каждом производном классе.</a:t>
            </a:r>
            <a:endParaRPr lang="ru-RU" sz="1200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5194853" y="1009925"/>
            <a:ext cx="3644964" cy="38164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267F99"/>
                </a:solidFill>
                <a:latin typeface="Consolas" panose="020B0609020204030204" pitchFamily="49" charset="0"/>
              </a:rPr>
              <a:t>Animal</a:t>
            </a:r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1080"/>
                </a:solidFill>
                <a:latin typeface="Consolas" panose="020B0609020204030204" pitchFamily="49" charset="0"/>
              </a:rPr>
              <a:t>dog</a:t>
            </a:r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latin typeface="Consolas" panose="020B0609020204030204" pitchFamily="49" charset="0"/>
              </a:rPr>
              <a:t>=</a:t>
            </a:r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267F99"/>
                </a:solidFill>
                <a:latin typeface="Consolas" panose="020B0609020204030204" pitchFamily="49" charset="0"/>
              </a:rPr>
              <a:t>Dog</a:t>
            </a:r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sz="1100" dirty="0" err="1">
                <a:solidFill>
                  <a:srgbClr val="001080"/>
                </a:solidFill>
                <a:latin typeface="Consolas" panose="020B0609020204030204" pitchFamily="49" charset="0"/>
              </a:rPr>
              <a:t>dog</a:t>
            </a:r>
            <a:r>
              <a:rPr lang="en-US" sz="1100" dirty="0" err="1">
                <a:solidFill>
                  <a:srgbClr val="3B3B3B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 err="1">
                <a:solidFill>
                  <a:srgbClr val="795E26"/>
                </a:solidFill>
                <a:latin typeface="Consolas" panose="020B0609020204030204" pitchFamily="49" charset="0"/>
              </a:rPr>
              <a:t>Speak</a:t>
            </a:r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();    </a:t>
            </a:r>
            <a:r>
              <a:rPr lang="en-US" sz="1100" dirty="0">
                <a:solidFill>
                  <a:srgbClr val="008000"/>
                </a:solidFill>
                <a:latin typeface="Consolas" panose="020B0609020204030204" pitchFamily="49" charset="0"/>
              </a:rPr>
              <a:t>// </a:t>
            </a:r>
            <a:r>
              <a:rPr lang="ru-RU" sz="1100" dirty="0">
                <a:solidFill>
                  <a:srgbClr val="008000"/>
                </a:solidFill>
                <a:latin typeface="Consolas" panose="020B0609020204030204" pitchFamily="49" charset="0"/>
              </a:rPr>
              <a:t>Выведет: </a:t>
            </a:r>
            <a:r>
              <a:rPr lang="en-US" sz="1100" dirty="0">
                <a:solidFill>
                  <a:srgbClr val="008000"/>
                </a:solidFill>
                <a:latin typeface="Consolas" panose="020B0609020204030204" pitchFamily="49" charset="0"/>
              </a:rPr>
              <a:t>Dog barks</a:t>
            </a:r>
            <a:endParaRPr lang="ru-RU" sz="1100" dirty="0" smtClean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endParaRPr lang="ru-RU" sz="11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US" sz="11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100" dirty="0" smtClean="0">
                <a:latin typeface="Consolas" panose="020B0609020204030204" pitchFamily="49" charset="0"/>
              </a:rPr>
              <a:t> </a:t>
            </a:r>
            <a:r>
              <a:rPr lang="en-US" sz="1100" b="1" dirty="0">
                <a:solidFill>
                  <a:srgbClr val="FF0000"/>
                </a:solidFill>
                <a:latin typeface="Consolas" panose="020B0609020204030204" pitchFamily="49" charset="0"/>
              </a:rPr>
              <a:t>abstract</a:t>
            </a:r>
            <a:r>
              <a:rPr lang="en-US" sz="1100" dirty="0"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100" dirty="0"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267F99"/>
                </a:solidFill>
                <a:latin typeface="Consolas" panose="020B0609020204030204" pitchFamily="49" charset="0"/>
              </a:rPr>
              <a:t>Animal</a:t>
            </a:r>
            <a:endParaRPr lang="en-US" sz="1100" dirty="0">
              <a:latin typeface="Consolas" panose="020B0609020204030204" pitchFamily="49" charset="0"/>
            </a:endParaRPr>
          </a:p>
          <a:p>
            <a:r>
              <a:rPr lang="en-US" sz="1100" dirty="0">
                <a:latin typeface="Consolas" panose="020B0609020204030204" pitchFamily="49" charset="0"/>
              </a:rPr>
              <a:t>{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   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sz="1100" dirty="0"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1100" dirty="0"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1080"/>
                </a:solidFill>
                <a:latin typeface="Consolas" panose="020B0609020204030204" pitchFamily="49" charset="0"/>
              </a:rPr>
              <a:t>name</a:t>
            </a:r>
            <a:r>
              <a:rPr lang="en-US" sz="1100" dirty="0">
                <a:latin typeface="Consolas" panose="020B0609020204030204" pitchFamily="49" charset="0"/>
              </a:rPr>
              <a:t>;</a:t>
            </a:r>
          </a:p>
          <a:p>
            <a:r>
              <a:rPr lang="en-US" sz="1100" dirty="0">
                <a:latin typeface="Consolas" panose="020B0609020204030204" pitchFamily="49" charset="0"/>
              </a:rPr>
              <a:t/>
            </a:r>
            <a:br>
              <a:rPr lang="en-US" sz="1100" dirty="0">
                <a:latin typeface="Consolas" panose="020B0609020204030204" pitchFamily="49" charset="0"/>
              </a:rPr>
            </a:br>
            <a:r>
              <a:rPr lang="en-US" sz="1100" dirty="0">
                <a:latin typeface="Consolas" panose="020B0609020204030204" pitchFamily="49" charset="0"/>
              </a:rPr>
              <a:t>   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100" dirty="0"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1100" dirty="0"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795E26"/>
                </a:solidFill>
                <a:latin typeface="Consolas" panose="020B0609020204030204" pitchFamily="49" charset="0"/>
              </a:rPr>
              <a:t>GetName</a:t>
            </a:r>
            <a:r>
              <a:rPr lang="en-US" sz="1100" dirty="0">
                <a:latin typeface="Consolas" panose="020B0609020204030204" pitchFamily="49" charset="0"/>
              </a:rPr>
              <a:t>()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    {  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        </a:t>
            </a:r>
            <a:r>
              <a:rPr lang="en-US" sz="1100" dirty="0">
                <a:solidFill>
                  <a:srgbClr val="AF00DB"/>
                </a:solidFill>
                <a:latin typeface="Consolas" panose="020B0609020204030204" pitchFamily="49" charset="0"/>
              </a:rPr>
              <a:t>return</a:t>
            </a:r>
            <a:r>
              <a:rPr lang="en-US" sz="1100" dirty="0"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sz="1100" dirty="0">
                <a:latin typeface="Consolas" panose="020B0609020204030204" pitchFamily="49" charset="0"/>
              </a:rPr>
              <a:t>.</a:t>
            </a:r>
            <a:r>
              <a:rPr lang="en-US" sz="1100" dirty="0">
                <a:solidFill>
                  <a:srgbClr val="001080"/>
                </a:solidFill>
                <a:latin typeface="Consolas" panose="020B0609020204030204" pitchFamily="49" charset="0"/>
              </a:rPr>
              <a:t>name</a:t>
            </a:r>
            <a:r>
              <a:rPr lang="en-US" sz="1100" dirty="0">
                <a:latin typeface="Consolas" panose="020B0609020204030204" pitchFamily="49" charset="0"/>
              </a:rPr>
              <a:t>;  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    }    </a:t>
            </a:r>
          </a:p>
          <a:p>
            <a:r>
              <a:rPr lang="en-US" sz="1100" dirty="0">
                <a:latin typeface="Consolas" panose="020B0609020204030204" pitchFamily="49" charset="0"/>
              </a:rPr>
              <a:t/>
            </a:r>
            <a:br>
              <a:rPr lang="en-US" sz="1100" dirty="0">
                <a:latin typeface="Consolas" panose="020B0609020204030204" pitchFamily="49" charset="0"/>
              </a:rPr>
            </a:br>
            <a:r>
              <a:rPr lang="en-US" sz="1100" dirty="0">
                <a:latin typeface="Consolas" panose="020B0609020204030204" pitchFamily="49" charset="0"/>
              </a:rPr>
              <a:t>   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100" dirty="0">
                <a:latin typeface="Consolas" panose="020B0609020204030204" pitchFamily="49" charset="0"/>
              </a:rPr>
              <a:t> </a:t>
            </a:r>
            <a:r>
              <a:rPr lang="en-US" sz="1100" b="1" dirty="0">
                <a:solidFill>
                  <a:srgbClr val="FF0000"/>
                </a:solidFill>
                <a:latin typeface="Consolas" panose="020B0609020204030204" pitchFamily="49" charset="0"/>
              </a:rPr>
              <a:t>abstract</a:t>
            </a:r>
            <a:r>
              <a:rPr lang="en-US" sz="1100" dirty="0"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100" dirty="0"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795E26"/>
                </a:solidFill>
                <a:latin typeface="Consolas" panose="020B0609020204030204" pitchFamily="49" charset="0"/>
              </a:rPr>
              <a:t>MakeSound</a:t>
            </a:r>
            <a:r>
              <a:rPr lang="en-US" sz="1100" dirty="0">
                <a:latin typeface="Consolas" panose="020B0609020204030204" pitchFamily="49" charset="0"/>
              </a:rPr>
              <a:t>();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}</a:t>
            </a:r>
          </a:p>
          <a:p>
            <a:r>
              <a:rPr lang="en-US" sz="1100" dirty="0">
                <a:latin typeface="Consolas" panose="020B0609020204030204" pitchFamily="49" charset="0"/>
              </a:rPr>
              <a:t/>
            </a:r>
            <a:br>
              <a:rPr lang="en-US" sz="1100" dirty="0">
                <a:latin typeface="Consolas" panose="020B0609020204030204" pitchFamily="49" charset="0"/>
              </a:rPr>
            </a:b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100" dirty="0"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267F99"/>
                </a:solidFill>
                <a:latin typeface="Consolas" panose="020B0609020204030204" pitchFamily="49" charset="0"/>
              </a:rPr>
              <a:t>Dog</a:t>
            </a:r>
            <a:r>
              <a:rPr lang="en-US" sz="1100" dirty="0">
                <a:latin typeface="Consolas" panose="020B0609020204030204" pitchFamily="49" charset="0"/>
              </a:rPr>
              <a:t> : </a:t>
            </a:r>
            <a:r>
              <a:rPr lang="en-US" sz="1100" dirty="0">
                <a:solidFill>
                  <a:srgbClr val="267F99"/>
                </a:solidFill>
                <a:latin typeface="Consolas" panose="020B0609020204030204" pitchFamily="49" charset="0"/>
              </a:rPr>
              <a:t>Animal</a:t>
            </a:r>
            <a:endParaRPr lang="en-US" sz="1100" dirty="0">
              <a:latin typeface="Consolas" panose="020B0609020204030204" pitchFamily="49" charset="0"/>
            </a:endParaRPr>
          </a:p>
          <a:p>
            <a:r>
              <a:rPr lang="en-US" sz="1100" dirty="0">
                <a:latin typeface="Consolas" panose="020B0609020204030204" pitchFamily="49" charset="0"/>
              </a:rPr>
              <a:t>{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   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100" dirty="0"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en-US" sz="1100" dirty="0"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100" dirty="0"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795E26"/>
                </a:solidFill>
                <a:latin typeface="Consolas" panose="020B0609020204030204" pitchFamily="49" charset="0"/>
              </a:rPr>
              <a:t>MakeSound</a:t>
            </a:r>
            <a:r>
              <a:rPr lang="en-US" sz="1100" dirty="0">
                <a:latin typeface="Consolas" panose="020B0609020204030204" pitchFamily="49" charset="0"/>
              </a:rPr>
              <a:t>()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    { 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       </a:t>
            </a:r>
            <a:r>
              <a:rPr lang="en-US" sz="1100" dirty="0" err="1">
                <a:solidFill>
                  <a:srgbClr val="001080"/>
                </a:solidFill>
                <a:latin typeface="Consolas" panose="020B0609020204030204" pitchFamily="49" charset="0"/>
              </a:rPr>
              <a:t>Console</a:t>
            </a:r>
            <a:r>
              <a:rPr lang="en-US" sz="1100" dirty="0" err="1">
                <a:latin typeface="Consolas" panose="020B0609020204030204" pitchFamily="49" charset="0"/>
              </a:rPr>
              <a:t>.</a:t>
            </a:r>
            <a:r>
              <a:rPr lang="en-US" sz="1100" dirty="0" err="1">
                <a:solidFill>
                  <a:srgbClr val="795E26"/>
                </a:solidFill>
                <a:latin typeface="Consolas" panose="020B0609020204030204" pitchFamily="49" charset="0"/>
              </a:rPr>
              <a:t>WriteLine</a:t>
            </a:r>
            <a:r>
              <a:rPr lang="en-US" sz="1100" dirty="0">
                <a:latin typeface="Consolas" panose="020B0609020204030204" pitchFamily="49" charset="0"/>
              </a:rPr>
              <a:t>(</a:t>
            </a:r>
            <a:r>
              <a:rPr lang="en-US" sz="1100" dirty="0">
                <a:solidFill>
                  <a:srgbClr val="A31515"/>
                </a:solidFill>
                <a:latin typeface="Consolas" panose="020B0609020204030204" pitchFamily="49" charset="0"/>
              </a:rPr>
              <a:t>"Dog barks"</a:t>
            </a:r>
            <a:r>
              <a:rPr lang="en-US" sz="1100" dirty="0">
                <a:latin typeface="Consolas" panose="020B0609020204030204" pitchFamily="49" charset="0"/>
              </a:rPr>
              <a:t>); 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    }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xmlns="" val="31551853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Ключевое слово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override</a:t>
            </a:r>
            <a:endParaRPr lang="ru-RU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0700" y="1177787"/>
            <a:ext cx="3990637" cy="1741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spcBef>
                <a:spcPts val="1400"/>
              </a:spcBef>
            </a:pP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Ключевое слово </a:t>
            </a:r>
            <a:r>
              <a:rPr lang="ru-RU" dirty="0" err="1">
                <a:solidFill>
                  <a:schemeClr val="accent1">
                    <a:lumMod val="75000"/>
                  </a:schemeClr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override</a:t>
            </a: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 в C# используется для переопределения виртуальных методов и свойств объявленных в базовом классе.</a:t>
            </a:r>
            <a:endParaRPr lang="en-US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>
              <a:lnSpc>
                <a:spcPct val="115000"/>
              </a:lnSpc>
              <a:spcBef>
                <a:spcPts val="1400"/>
              </a:spcBef>
            </a:pP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Оно позволяет изменить поведение базового члена в производном классе, сохраняя полиморфизм. 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4511337" y="1177787"/>
            <a:ext cx="4632663" cy="22929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abstract</a:t>
            </a:r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267F99"/>
                </a:solidFill>
                <a:latin typeface="Consolas" panose="020B0609020204030204" pitchFamily="49" charset="0"/>
              </a:rPr>
              <a:t>Animal</a:t>
            </a:r>
            <a:endParaRPr lang="en-US" sz="11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100" dirty="0">
                <a:solidFill>
                  <a:srgbClr val="008000"/>
                </a:solidFill>
                <a:latin typeface="Consolas" panose="020B0609020204030204" pitchFamily="49" charset="0"/>
              </a:rPr>
              <a:t>    // </a:t>
            </a:r>
            <a:r>
              <a:rPr lang="en-US" sz="1100" dirty="0" err="1">
                <a:solidFill>
                  <a:srgbClr val="008000"/>
                </a:solidFill>
                <a:latin typeface="Consolas" panose="020B0609020204030204" pitchFamily="49" charset="0"/>
              </a:rPr>
              <a:t>Абстрактный</a:t>
            </a:r>
            <a:r>
              <a:rPr lang="en-US" sz="1100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008000"/>
                </a:solidFill>
                <a:latin typeface="Consolas" panose="020B0609020204030204" pitchFamily="49" charset="0"/>
              </a:rPr>
              <a:t>метод</a:t>
            </a:r>
            <a:r>
              <a:rPr lang="en-US" sz="1100" dirty="0">
                <a:solidFill>
                  <a:srgbClr val="008000"/>
                </a:solidFill>
                <a:latin typeface="Consolas" panose="020B0609020204030204" pitchFamily="49" charset="0"/>
              </a:rPr>
              <a:t> — </a:t>
            </a:r>
            <a:r>
              <a:rPr lang="en-US" sz="1100" dirty="0" err="1">
                <a:solidFill>
                  <a:srgbClr val="008000"/>
                </a:solidFill>
                <a:latin typeface="Consolas" panose="020B0609020204030204" pitchFamily="49" charset="0"/>
              </a:rPr>
              <a:t>без</a:t>
            </a:r>
            <a:r>
              <a:rPr lang="en-US" sz="1100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008000"/>
                </a:solidFill>
                <a:latin typeface="Consolas" panose="020B0609020204030204" pitchFamily="49" charset="0"/>
              </a:rPr>
              <a:t>реализации</a:t>
            </a:r>
            <a:endParaRPr lang="en-US" sz="11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abstract</a:t>
            </a:r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795E26"/>
                </a:solidFill>
                <a:latin typeface="Consolas" panose="020B0609020204030204" pitchFamily="49" charset="0"/>
              </a:rPr>
              <a:t>Speak</a:t>
            </a:r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sz="1100" dirty="0">
                <a:latin typeface="Consolas" panose="020B0609020204030204" pitchFamily="49" charset="0"/>
              </a:rPr>
              <a:t/>
            </a:r>
            <a:br>
              <a:rPr lang="en-US" sz="1100" dirty="0">
                <a:latin typeface="Consolas" panose="020B0609020204030204" pitchFamily="49" charset="0"/>
              </a:rPr>
            </a:b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100" dirty="0"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267F99"/>
                </a:solidFill>
                <a:latin typeface="Consolas" panose="020B0609020204030204" pitchFamily="49" charset="0"/>
              </a:rPr>
              <a:t>Dog</a:t>
            </a:r>
            <a:r>
              <a:rPr lang="en-US" sz="1100" dirty="0">
                <a:latin typeface="Consolas" panose="020B0609020204030204" pitchFamily="49" charset="0"/>
              </a:rPr>
              <a:t> : </a:t>
            </a:r>
            <a:r>
              <a:rPr lang="en-US" sz="1100" dirty="0">
                <a:solidFill>
                  <a:srgbClr val="267F99"/>
                </a:solidFill>
                <a:latin typeface="Consolas" panose="020B0609020204030204" pitchFamily="49" charset="0"/>
              </a:rPr>
              <a:t>Animal</a:t>
            </a:r>
            <a:endParaRPr lang="en-US" sz="1100" dirty="0">
              <a:latin typeface="Consolas" panose="020B0609020204030204" pitchFamily="49" charset="0"/>
            </a:endParaRPr>
          </a:p>
          <a:p>
            <a:r>
              <a:rPr lang="en-US" sz="1100" dirty="0">
                <a:latin typeface="Consolas" panose="020B0609020204030204" pitchFamily="49" charset="0"/>
              </a:rPr>
              <a:t>{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   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100" dirty="0">
                <a:latin typeface="Consolas" panose="020B0609020204030204" pitchFamily="49" charset="0"/>
              </a:rPr>
              <a:t> </a:t>
            </a:r>
            <a:r>
              <a:rPr lang="en-US" sz="1100" b="1" dirty="0">
                <a:solidFill>
                  <a:srgbClr val="FF0000"/>
                </a:solidFill>
                <a:latin typeface="Consolas" panose="020B0609020204030204" pitchFamily="49" charset="0"/>
              </a:rPr>
              <a:t>override</a:t>
            </a:r>
            <a:r>
              <a:rPr lang="en-US" sz="1100" dirty="0"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100" dirty="0"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795E26"/>
                </a:solidFill>
                <a:latin typeface="Consolas" panose="020B0609020204030204" pitchFamily="49" charset="0"/>
              </a:rPr>
              <a:t>Speak</a:t>
            </a:r>
            <a:r>
              <a:rPr lang="en-US" sz="1100" dirty="0">
                <a:latin typeface="Consolas" panose="020B0609020204030204" pitchFamily="49" charset="0"/>
              </a:rPr>
              <a:t>()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    {  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        </a:t>
            </a:r>
            <a:r>
              <a:rPr lang="en-US" sz="1100" dirty="0" err="1">
                <a:solidFill>
                  <a:srgbClr val="001080"/>
                </a:solidFill>
                <a:latin typeface="Consolas" panose="020B0609020204030204" pitchFamily="49" charset="0"/>
              </a:rPr>
              <a:t>Console</a:t>
            </a:r>
            <a:r>
              <a:rPr lang="en-US" sz="1100" dirty="0" err="1">
                <a:latin typeface="Consolas" panose="020B0609020204030204" pitchFamily="49" charset="0"/>
              </a:rPr>
              <a:t>.</a:t>
            </a:r>
            <a:r>
              <a:rPr lang="en-US" sz="1100" dirty="0" err="1">
                <a:solidFill>
                  <a:srgbClr val="795E26"/>
                </a:solidFill>
                <a:latin typeface="Consolas" panose="020B0609020204030204" pitchFamily="49" charset="0"/>
              </a:rPr>
              <a:t>WriteLine</a:t>
            </a:r>
            <a:r>
              <a:rPr lang="en-US" sz="1100" dirty="0">
                <a:latin typeface="Consolas" panose="020B0609020204030204" pitchFamily="49" charset="0"/>
              </a:rPr>
              <a:t>(</a:t>
            </a:r>
            <a:r>
              <a:rPr lang="en-US" sz="1100" dirty="0">
                <a:solidFill>
                  <a:srgbClr val="A31515"/>
                </a:solidFill>
                <a:latin typeface="Consolas" panose="020B0609020204030204" pitchFamily="49" charset="0"/>
              </a:rPr>
              <a:t>"Dog barks"</a:t>
            </a:r>
            <a:r>
              <a:rPr lang="en-US" sz="1100" dirty="0">
                <a:latin typeface="Consolas" panose="020B0609020204030204" pitchFamily="49" charset="0"/>
              </a:rPr>
              <a:t>);  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    }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xmlns="" val="23009684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Вопросы, на которые отвечает абстракция</a:t>
            </a:r>
            <a:endParaRPr lang="ru-RU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66321" y="1528090"/>
            <a:ext cx="7828976" cy="11238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15000"/>
              </a:lnSpc>
              <a:spcBef>
                <a:spcPts val="1400"/>
              </a:spcBef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Итого: </a:t>
            </a:r>
          </a:p>
          <a:p>
            <a:pPr marL="342900" lvl="0" indent="-342900">
              <a:lnSpc>
                <a:spcPct val="115000"/>
              </a:lnSpc>
              <a:spcBef>
                <a:spcPts val="1400"/>
              </a:spcBef>
              <a:buAutoNum type="arabicPeriod"/>
            </a:pPr>
            <a:r>
              <a:rPr lang="ru-RU" sz="1200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Абстракция отвечает на вопрос «что делать?», но абстракция не отвечает на вопрос «как?».</a:t>
            </a:r>
          </a:p>
          <a:p>
            <a:pPr marL="342900" indent="-342900">
              <a:lnSpc>
                <a:spcPct val="115000"/>
              </a:lnSpc>
              <a:spcBef>
                <a:spcPts val="1400"/>
              </a:spcBef>
              <a:buFont typeface="Arial"/>
              <a:buAutoNum type="arabicPeriod"/>
            </a:pPr>
            <a:r>
              <a:rPr lang="ru-RU" sz="1200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Какое поведение должно быть определено у объекта наследуемого типа.</a:t>
            </a:r>
          </a:p>
        </p:txBody>
      </p:sp>
    </p:spTree>
    <p:extLst>
      <p:ext uri="{BB962C8B-B14F-4D97-AF65-F5344CB8AC3E}">
        <p14:creationId xmlns:p14="http://schemas.microsoft.com/office/powerpoint/2010/main" xmlns="" val="31551853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Решение задач</a:t>
            </a:r>
            <a:endParaRPr lang="ru-RU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0550" y="1009925"/>
            <a:ext cx="8239853" cy="29715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15000"/>
              </a:lnSpc>
            </a:pPr>
            <a:r>
              <a:rPr lang="ru-RU" sz="16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Абстракция.</a:t>
            </a:r>
          </a:p>
          <a:p>
            <a:pPr marL="342900" lvl="0" indent="-342900">
              <a:lnSpc>
                <a:spcPct val="115000"/>
              </a:lnSpc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1. Описать абстрактный класс </a:t>
            </a:r>
            <a:r>
              <a:rPr lang="en-US" dirty="0" smtClean="0">
                <a:solidFill>
                  <a:srgbClr val="267F99"/>
                </a:solidFill>
                <a:latin typeface="Consolas"/>
              </a:rPr>
              <a:t>Animal</a:t>
            </a:r>
            <a:endParaRPr lang="ru-RU" dirty="0" smtClean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1.1 Добавить поле </a:t>
            </a:r>
            <a:r>
              <a:rPr lang="en-US" dirty="0" smtClean="0">
                <a:solidFill>
                  <a:srgbClr val="001080"/>
                </a:solidFill>
                <a:latin typeface="Consolas"/>
              </a:rPr>
              <a:t>name</a:t>
            </a:r>
            <a:endParaRPr lang="ru-RU" dirty="0" smtClean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42900" lvl="0" indent="-342900">
              <a:lnSpc>
                <a:spcPct val="115000"/>
              </a:lnSpc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1.2 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Добавить неабстрактный метод </a:t>
            </a:r>
            <a:r>
              <a:rPr lang="en-US" dirty="0" err="1" smtClean="0">
                <a:solidFill>
                  <a:srgbClr val="795E26"/>
                </a:solidFill>
                <a:latin typeface="Consolas"/>
                <a:ea typeface="Roboto"/>
                <a:cs typeface="Roboto"/>
                <a:sym typeface="Roboto"/>
              </a:rPr>
              <a:t>GetName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()</a:t>
            </a:r>
            <a:endParaRPr lang="ru-RU" dirty="0" smtClean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42900" lvl="0" indent="-342900">
              <a:lnSpc>
                <a:spcPct val="115000"/>
              </a:lnSpc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1.3 Добавить абстрактный метод </a:t>
            </a:r>
            <a:r>
              <a:rPr lang="en-US" dirty="0" err="1" smtClean="0">
                <a:solidFill>
                  <a:srgbClr val="795E26"/>
                </a:solidFill>
                <a:latin typeface="Consolas"/>
                <a:ea typeface="Roboto"/>
                <a:cs typeface="Roboto"/>
                <a:sym typeface="Roboto"/>
              </a:rPr>
              <a:t>MakeSound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()</a:t>
            </a:r>
            <a:endParaRPr lang="ru-RU" dirty="0" smtClean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42900" lvl="0" indent="-342900">
              <a:lnSpc>
                <a:spcPct val="115000"/>
              </a:lnSpc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2. Описать интерфейсы </a:t>
            </a:r>
          </a:p>
          <a:p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2.1 Описать интерфейс </a:t>
            </a:r>
            <a:r>
              <a:rPr lang="en-US" dirty="0" err="1" smtClean="0">
                <a:solidFill>
                  <a:srgbClr val="267F99"/>
                </a:solidFill>
                <a:latin typeface="Consolas"/>
              </a:rPr>
              <a:t>IFlying</a:t>
            </a:r>
            <a:endParaRPr lang="ru-RU" dirty="0" smtClean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2.1.1 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Добавить 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метод</a:t>
            </a:r>
            <a:r>
              <a:rPr lang="en-US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dirty="0" smtClean="0">
                <a:solidFill>
                  <a:srgbClr val="795E26"/>
                </a:solidFill>
                <a:latin typeface="Consolas"/>
                <a:ea typeface="Roboto"/>
                <a:cs typeface="Roboto"/>
                <a:sym typeface="Roboto"/>
              </a:rPr>
              <a:t>Fly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(лететь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</a:p>
          <a:p>
            <a:pPr marL="342900" lvl="0" indent="-342900">
              <a:lnSpc>
                <a:spcPct val="115000"/>
              </a:lnSpc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2.2	Описать интерфейс </a:t>
            </a:r>
            <a:r>
              <a:rPr lang="en-US" dirty="0" err="1" smtClean="0">
                <a:solidFill>
                  <a:srgbClr val="267F99"/>
                </a:solidFill>
                <a:latin typeface="Consolas"/>
              </a:rPr>
              <a:t>IWalking</a:t>
            </a:r>
            <a:endParaRPr lang="ru-RU" dirty="0" smtClean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2.2.1 Добавить метод </a:t>
            </a:r>
            <a:r>
              <a:rPr lang="en-US" dirty="0" smtClean="0">
                <a:solidFill>
                  <a:srgbClr val="795E26"/>
                </a:solidFill>
                <a:latin typeface="Consolas"/>
              </a:rPr>
              <a:t>Walk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(ходить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</a:p>
          <a:p>
            <a:pPr marL="342900" lvl="0" indent="-342900">
              <a:lnSpc>
                <a:spcPct val="115000"/>
              </a:lnSpc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2.3 Описать интерфейс </a:t>
            </a:r>
            <a:r>
              <a:rPr lang="en-US" dirty="0" err="1" smtClean="0">
                <a:solidFill>
                  <a:srgbClr val="267F99"/>
                </a:solidFill>
                <a:latin typeface="Consolas"/>
              </a:rPr>
              <a:t>ISwiming</a:t>
            </a:r>
            <a:endParaRPr lang="ru-RU" dirty="0" smtClean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42900" lvl="0" indent="-342900">
              <a:lnSpc>
                <a:spcPct val="115000"/>
              </a:lnSpc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2.3.1 Добавить метод </a:t>
            </a:r>
            <a:r>
              <a:rPr lang="en-US" dirty="0" smtClean="0">
                <a:solidFill>
                  <a:srgbClr val="795E26"/>
                </a:solidFill>
                <a:latin typeface="Consolas"/>
                <a:ea typeface="Roboto"/>
                <a:cs typeface="Roboto"/>
                <a:sym typeface="Roboto"/>
              </a:rPr>
              <a:t>Swim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(плавать)</a:t>
            </a:r>
            <a:endParaRPr lang="ru-RU" dirty="0" smtClean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6096177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Решение задач</a:t>
            </a:r>
            <a:endParaRPr lang="ru-RU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0550" y="1009925"/>
            <a:ext cx="8239853" cy="15465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15000"/>
              </a:lnSpc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3. Описать классы с наследованием от необходимых интерфейсов:</a:t>
            </a:r>
          </a:p>
          <a:p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3.1 </a:t>
            </a:r>
            <a:r>
              <a:rPr lang="en-US" dirty="0" smtClean="0">
                <a:solidFill>
                  <a:srgbClr val="267F99"/>
                </a:solidFill>
                <a:latin typeface="Consolas"/>
              </a:rPr>
              <a:t>Cat</a:t>
            </a:r>
            <a:endParaRPr lang="ru-RU" dirty="0" smtClean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42900" lvl="0" indent="-342900">
              <a:lnSpc>
                <a:spcPct val="115000"/>
              </a:lnSpc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3.2 </a:t>
            </a:r>
            <a:r>
              <a:rPr lang="en-US" dirty="0" smtClean="0">
                <a:solidFill>
                  <a:srgbClr val="267F99"/>
                </a:solidFill>
                <a:latin typeface="Consolas"/>
              </a:rPr>
              <a:t>Eagle</a:t>
            </a:r>
            <a:endParaRPr lang="ru-RU" dirty="0" smtClean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42900" lvl="0" indent="-342900">
              <a:lnSpc>
                <a:spcPct val="115000"/>
              </a:lnSpc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3.3 </a:t>
            </a:r>
            <a:r>
              <a:rPr lang="en-US" dirty="0" smtClean="0">
                <a:solidFill>
                  <a:srgbClr val="267F99"/>
                </a:solidFill>
                <a:latin typeface="Consolas"/>
              </a:rPr>
              <a:t>Fish</a:t>
            </a:r>
            <a:endParaRPr lang="ru-RU" dirty="0" smtClean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42900" lvl="0" indent="-342900">
              <a:lnSpc>
                <a:spcPct val="115000"/>
              </a:lnSpc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3.4 </a:t>
            </a:r>
            <a:r>
              <a:rPr lang="en-US" dirty="0" smtClean="0">
                <a:solidFill>
                  <a:srgbClr val="267F99"/>
                </a:solidFill>
                <a:latin typeface="Consolas"/>
              </a:rPr>
              <a:t>Duck</a:t>
            </a:r>
            <a:endParaRPr lang="en-US" dirty="0" smtClean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42900" lvl="0" indent="-342900">
              <a:lnSpc>
                <a:spcPct val="115000"/>
              </a:lnSpc>
            </a:pPr>
            <a:r>
              <a:rPr lang="en-US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3.5 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Создать массив объектов классов из п.3.1 – 3.4</a:t>
            </a:r>
            <a:endParaRPr lang="ru-RU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6096177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72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Полиморфизм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xmlns="" val="6824768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3"/>
          <p:cNvSpPr txBox="1"/>
          <p:nvPr/>
        </p:nvSpPr>
        <p:spPr>
          <a:xfrm>
            <a:off x="1635875" y="772125"/>
            <a:ext cx="79353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100" b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Проверить, идет ли запись</a:t>
            </a:r>
            <a:endParaRPr sz="21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4" name="Google Shape;144;p33"/>
          <p:cNvSpPr txBox="1"/>
          <p:nvPr/>
        </p:nvSpPr>
        <p:spPr>
          <a:xfrm>
            <a:off x="766725" y="1805199"/>
            <a:ext cx="7935300" cy="129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Напишите </a:t>
            </a:r>
            <a:r>
              <a:rPr lang="ru" sz="3500" b="1">
                <a:solidFill>
                  <a:schemeClr val="dk1"/>
                </a:solidFill>
                <a:highlight>
                  <a:schemeClr val="lt1"/>
                </a:highlight>
              </a:rPr>
              <a:t>«</a:t>
            </a:r>
            <a:r>
              <a:rPr lang="ru" sz="3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+</a:t>
            </a:r>
            <a:r>
              <a:rPr lang="ru" sz="3500" b="1">
                <a:solidFill>
                  <a:schemeClr val="dk1"/>
                </a:solidFill>
                <a:highlight>
                  <a:schemeClr val="lt1"/>
                </a:highlight>
              </a:rPr>
              <a:t>»</a:t>
            </a:r>
            <a:r>
              <a:rPr lang="ru" sz="3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в чат, если меня слышно и видно</a:t>
            </a:r>
            <a:endParaRPr sz="35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5" name="Google Shape;145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7275" y="3516281"/>
            <a:ext cx="526796" cy="52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3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84856" y="3516281"/>
            <a:ext cx="526796" cy="52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33"/>
          <p:cNvPicPr preferRelativeResize="0"/>
          <p:nvPr/>
        </p:nvPicPr>
        <p:blipFill rotWithShape="1">
          <a:blip r:embed="rId5">
            <a:alphaModFix/>
          </a:blip>
          <a:srcRect l="99" r="99"/>
          <a:stretch/>
        </p:blipFill>
        <p:spPr>
          <a:xfrm>
            <a:off x="880825" y="1032408"/>
            <a:ext cx="642317" cy="3211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78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 smtClean="0"/>
              <a:t>Что такое полиморфизм?</a:t>
            </a:r>
            <a:endParaRPr sz="2800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612774" y="1009926"/>
            <a:ext cx="3121026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 smtClean="0"/>
              <a:t>Полиморфизм</a:t>
            </a:r>
            <a:r>
              <a:rPr lang="ru-RU" dirty="0" smtClean="0"/>
              <a:t> </a:t>
            </a:r>
            <a:r>
              <a:rPr lang="ru-RU" dirty="0"/>
              <a:t>– это способность программы идентично использовать объекты с одинаковым интерфейсом без информации о конкретном типе этого объекта. </a:t>
            </a:r>
            <a:endParaRPr lang="ru-RU" dirty="0" smtClean="0"/>
          </a:p>
          <a:p>
            <a:endParaRPr lang="en-US" dirty="0" smtClean="0"/>
          </a:p>
          <a:p>
            <a:r>
              <a:rPr lang="ru-RU" b="1" dirty="0" smtClean="0"/>
              <a:t>Формы полиморфизма</a:t>
            </a:r>
            <a:r>
              <a:rPr lang="en-US" b="1" dirty="0" smtClean="0"/>
              <a:t>:</a:t>
            </a:r>
          </a:p>
          <a:p>
            <a:pPr marL="228600" indent="-228600">
              <a:buAutoNum type="arabicPeriod"/>
            </a:pPr>
            <a:r>
              <a:rPr lang="ru-RU" dirty="0" smtClean="0"/>
              <a:t>Полиморфизм подтипов.</a:t>
            </a:r>
          </a:p>
          <a:p>
            <a:pPr marL="228600" indent="-228600">
              <a:buAutoNum type="arabicPeriod"/>
            </a:pPr>
            <a:r>
              <a:rPr lang="ru-RU" dirty="0" smtClean="0"/>
              <a:t>Параметрический полиморфизм.</a:t>
            </a:r>
          </a:p>
          <a:p>
            <a:pPr marL="228600" indent="-228600">
              <a:buFont typeface="Arial"/>
              <a:buAutoNum type="arabicPeriod"/>
            </a:pPr>
            <a:r>
              <a:rPr lang="ru-RU" dirty="0" smtClean="0"/>
              <a:t>Полиморфизм </a:t>
            </a:r>
            <a:r>
              <a:rPr lang="en-US" dirty="0" smtClean="0"/>
              <a:t>ad hoc</a:t>
            </a:r>
            <a:r>
              <a:rPr lang="ru-RU" dirty="0" smtClean="0"/>
              <a:t> («специально для этого»)</a:t>
            </a:r>
          </a:p>
        </p:txBody>
      </p:sp>
      <p:sp>
        <p:nvSpPr>
          <p:cNvPr id="3" name="AutoShape 2" descr="Принципы ООП для начинающих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AutoShape 4" descr="Полиморфизм в Java на собеседовании - 1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" name="Прямоугольник 6"/>
          <p:cNvSpPr/>
          <p:nvPr/>
        </p:nvSpPr>
        <p:spPr>
          <a:xfrm>
            <a:off x="4595700" y="1009925"/>
            <a:ext cx="40403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 smtClean="0"/>
              <a:t>Полиморфизм(в биологии)</a:t>
            </a:r>
            <a:r>
              <a:rPr lang="ru-RU" dirty="0" smtClean="0"/>
              <a:t> </a:t>
            </a:r>
            <a:r>
              <a:rPr lang="ru-RU" dirty="0"/>
              <a:t>– </a:t>
            </a:r>
            <a:r>
              <a:rPr lang="ru-RU" dirty="0" smtClean="0"/>
              <a:t>существование в пределах одного вида несколько четко морфологически отличающихся форм. </a:t>
            </a:r>
            <a:endParaRPr lang="ru-RU" dirty="0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5700" y="1907339"/>
            <a:ext cx="3743643" cy="2487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1595410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78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2800" dirty="0" smtClean="0"/>
              <a:t>Полиморфизм подтипов</a:t>
            </a:r>
            <a:endParaRPr sz="2800" dirty="0"/>
          </a:p>
        </p:txBody>
      </p:sp>
      <p:sp>
        <p:nvSpPr>
          <p:cNvPr id="3" name="AutoShape 2" descr="Принципы ООП для начинающих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AutoShape 4" descr="https://senior.ua/storage/article/content/9d1b2cdf-cf03-475a-927e-f3d89bdcf63d.jpe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Прямоугольник 5"/>
          <p:cNvSpPr/>
          <p:nvPr/>
        </p:nvSpPr>
        <p:spPr>
          <a:xfrm>
            <a:off x="512993" y="1116836"/>
            <a:ext cx="4186007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 smtClean="0"/>
              <a:t>Полиморфизм подтипов</a:t>
            </a:r>
            <a:r>
              <a:rPr lang="ru-RU" dirty="0" smtClean="0"/>
              <a:t> (</a:t>
            </a:r>
            <a:r>
              <a:rPr lang="ru-RU" dirty="0" err="1" smtClean="0"/>
              <a:t>subtype</a:t>
            </a:r>
            <a:r>
              <a:rPr lang="ru-RU" dirty="0" smtClean="0"/>
              <a:t> </a:t>
            </a:r>
            <a:r>
              <a:rPr lang="ru-RU" dirty="0" err="1" smtClean="0"/>
              <a:t>polymorphism</a:t>
            </a:r>
            <a:r>
              <a:rPr lang="ru-RU" dirty="0" smtClean="0"/>
              <a:t>) — это форма полиморфизма, которая возникает, когда один и тот же интерфейс или базовый класс может быть использован для работы с объектами разных типов (подтипов). Это классический вид полиморфизма, связанный с объектно-ориентированным программированием, где подтипы наследуют поведение от базового типа.</a:t>
            </a:r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7750" y="980217"/>
            <a:ext cx="3663951" cy="3177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23727751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78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2800" dirty="0" smtClean="0"/>
              <a:t>Параметрический полиморфизм</a:t>
            </a:r>
            <a:endParaRPr sz="2800" dirty="0"/>
          </a:p>
        </p:txBody>
      </p:sp>
      <p:sp>
        <p:nvSpPr>
          <p:cNvPr id="3" name="AutoShape 2" descr="Принципы ООП для начинающих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AutoShape 4" descr="https://senior.ua/storage/article/content/9d1b2cdf-cf03-475a-927e-f3d89bdcf63d.jpe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Прямоугольник 5"/>
          <p:cNvSpPr/>
          <p:nvPr/>
        </p:nvSpPr>
        <p:spPr>
          <a:xfrm>
            <a:off x="512993" y="1116836"/>
            <a:ext cx="4138787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 smtClean="0"/>
              <a:t>Параметрический полиморфизм</a:t>
            </a:r>
            <a:r>
              <a:rPr lang="ru-RU" dirty="0" smtClean="0"/>
              <a:t> — это форма полиморфизма, при которой функции, методы или классы могут работать с разными типами данных, но без привязки к конкретному типу на этапе написания кода. Вместо этого тип задаётся как параметр и определяется при использовании функции или создания экземпляра класса.</a:t>
            </a:r>
            <a:endParaRPr lang="en-US" dirty="0" smtClean="0"/>
          </a:p>
          <a:p>
            <a:endParaRPr lang="en-US" dirty="0" smtClean="0"/>
          </a:p>
          <a:p>
            <a:r>
              <a:rPr lang="en-US" sz="1100" dirty="0">
                <a:solidFill>
                  <a:srgbClr val="001080"/>
                </a:solidFill>
                <a:latin typeface="Consolas" panose="020B0609020204030204" pitchFamily="49" charset="0"/>
              </a:rPr>
              <a:t>List</a:t>
            </a:r>
            <a:r>
              <a:rPr lang="en-US" sz="1100" dirty="0">
                <a:latin typeface="Consolas" panose="020B0609020204030204" pitchFamily="49" charset="0"/>
              </a:rPr>
              <a:t>&lt;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1100" dirty="0">
                <a:latin typeface="Consolas" panose="020B0609020204030204" pitchFamily="49" charset="0"/>
              </a:rPr>
              <a:t>&gt; </a:t>
            </a:r>
            <a:r>
              <a:rPr lang="en-US" sz="1100" dirty="0">
                <a:solidFill>
                  <a:srgbClr val="001080"/>
                </a:solidFill>
                <a:latin typeface="Consolas" panose="020B0609020204030204" pitchFamily="49" charset="0"/>
              </a:rPr>
              <a:t>strings</a:t>
            </a:r>
            <a:r>
              <a:rPr lang="en-US" sz="1100" dirty="0">
                <a:latin typeface="Consolas" panose="020B0609020204030204" pitchFamily="49" charset="0"/>
              </a:rPr>
              <a:t> =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100" dirty="0"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1080"/>
                </a:solidFill>
                <a:latin typeface="Consolas" panose="020B0609020204030204" pitchFamily="49" charset="0"/>
              </a:rPr>
              <a:t>List</a:t>
            </a:r>
            <a:r>
              <a:rPr lang="en-US" sz="1100" dirty="0">
                <a:latin typeface="Consolas" panose="020B0609020204030204" pitchFamily="49" charset="0"/>
              </a:rPr>
              <a:t>&lt;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1100" dirty="0">
                <a:latin typeface="Consolas" panose="020B0609020204030204" pitchFamily="49" charset="0"/>
              </a:rPr>
              <a:t>&gt;();</a:t>
            </a:r>
          </a:p>
          <a:p>
            <a:r>
              <a:rPr lang="en-US" sz="1100" dirty="0">
                <a:latin typeface="Consolas" panose="020B0609020204030204" pitchFamily="49" charset="0"/>
              </a:rPr>
              <a:t/>
            </a:r>
            <a:br>
              <a:rPr lang="en-US" sz="1100" dirty="0">
                <a:latin typeface="Consolas" panose="020B0609020204030204" pitchFamily="49" charset="0"/>
              </a:rPr>
            </a:br>
            <a:r>
              <a:rPr lang="en-US" sz="1100" dirty="0">
                <a:solidFill>
                  <a:srgbClr val="001080"/>
                </a:solidFill>
                <a:latin typeface="Consolas" panose="020B0609020204030204" pitchFamily="49" charset="0"/>
              </a:rPr>
              <a:t>List</a:t>
            </a:r>
            <a:r>
              <a:rPr lang="en-US" sz="1100" dirty="0">
                <a:latin typeface="Consolas" panose="020B0609020204030204" pitchFamily="49" charset="0"/>
              </a:rPr>
              <a:t>&lt;</a:t>
            </a:r>
            <a:r>
              <a:rPr lang="en-US" sz="11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100" dirty="0">
                <a:latin typeface="Consolas" panose="020B0609020204030204" pitchFamily="49" charset="0"/>
              </a:rPr>
              <a:t>&gt; </a:t>
            </a:r>
            <a:r>
              <a:rPr lang="en-US" sz="1100" dirty="0" err="1">
                <a:solidFill>
                  <a:srgbClr val="001080"/>
                </a:solidFill>
                <a:latin typeface="Consolas" panose="020B0609020204030204" pitchFamily="49" charset="0"/>
              </a:rPr>
              <a:t>ints</a:t>
            </a:r>
            <a:r>
              <a:rPr lang="en-US" sz="1100" dirty="0">
                <a:latin typeface="Consolas" panose="020B0609020204030204" pitchFamily="49" charset="0"/>
              </a:rPr>
              <a:t> =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100" dirty="0"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1080"/>
                </a:solidFill>
                <a:latin typeface="Consolas" panose="020B0609020204030204" pitchFamily="49" charset="0"/>
              </a:rPr>
              <a:t>List</a:t>
            </a:r>
            <a:r>
              <a:rPr lang="en-US" sz="1100" dirty="0">
                <a:latin typeface="Consolas" panose="020B0609020204030204" pitchFamily="49" charset="0"/>
              </a:rPr>
              <a:t>&lt;</a:t>
            </a:r>
            <a:r>
              <a:rPr lang="en-US" sz="11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100" dirty="0">
                <a:latin typeface="Consolas" panose="020B0609020204030204" pitchFamily="49" charset="0"/>
              </a:rPr>
              <a:t>&gt;();</a:t>
            </a:r>
          </a:p>
        </p:txBody>
      </p:sp>
      <p:sp>
        <p:nvSpPr>
          <p:cNvPr id="2050" name="AutoShape 2" descr="Generic Cup – ProgrammerHumor.i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052" name="AutoShape 4" descr="Generic Cup – ProgrammerHumor.i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247061" y="1103267"/>
            <a:ext cx="3189214" cy="34224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223727751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78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2800" dirty="0" smtClean="0"/>
              <a:t>Ad hoc </a:t>
            </a:r>
            <a:r>
              <a:rPr lang="ru-RU" sz="2800" dirty="0" smtClean="0"/>
              <a:t>полиморфизм</a:t>
            </a:r>
            <a:endParaRPr sz="2800" dirty="0"/>
          </a:p>
        </p:txBody>
      </p:sp>
      <p:sp>
        <p:nvSpPr>
          <p:cNvPr id="3" name="AutoShape 2" descr="Принципы ООП для начинающих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AutoShape 4" descr="https://senior.ua/storage/article/content/9d1b2cdf-cf03-475a-927e-f3d89bdcf63d.jpe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Прямоугольник 5"/>
          <p:cNvSpPr/>
          <p:nvPr/>
        </p:nvSpPr>
        <p:spPr>
          <a:xfrm>
            <a:off x="512993" y="1116836"/>
            <a:ext cx="4040596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 err="1" smtClean="0"/>
              <a:t>Ad</a:t>
            </a:r>
            <a:r>
              <a:rPr lang="ru-RU" b="1" dirty="0" smtClean="0"/>
              <a:t> </a:t>
            </a:r>
            <a:r>
              <a:rPr lang="ru-RU" b="1" dirty="0" err="1" smtClean="0"/>
              <a:t>hoc</a:t>
            </a:r>
            <a:r>
              <a:rPr lang="ru-RU" b="1" dirty="0" smtClean="0"/>
              <a:t> полиморфизм</a:t>
            </a:r>
            <a:r>
              <a:rPr lang="ru-RU" dirty="0" smtClean="0"/>
              <a:t> (или </a:t>
            </a:r>
            <a:r>
              <a:rPr lang="ru-RU" b="1" dirty="0" smtClean="0"/>
              <a:t>специализированный полиморфизм</a:t>
            </a:r>
            <a:r>
              <a:rPr lang="ru-RU" dirty="0" smtClean="0"/>
              <a:t>) — это форма полиморфизма, при которой функции, методы или операторы могут иметь разные реализации в зависимости от типов аргументов, переданных им.</a:t>
            </a:r>
            <a:endParaRPr lang="ru-RU" dirty="0"/>
          </a:p>
        </p:txBody>
      </p:sp>
      <p:pic>
        <p:nvPicPr>
          <p:cNvPr id="4098" name="Picture 2" descr="Polymorphism — Jason Coelho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12993" y="2729783"/>
            <a:ext cx="4871409" cy="1795424"/>
          </a:xfrm>
          <a:prstGeom prst="rect">
            <a:avLst/>
          </a:prstGeom>
          <a:noFill/>
        </p:spPr>
      </p:pic>
      <p:sp>
        <p:nvSpPr>
          <p:cNvPr id="2" name="Прямоугольник 1"/>
          <p:cNvSpPr/>
          <p:nvPr/>
        </p:nvSpPr>
        <p:spPr>
          <a:xfrm>
            <a:off x="4748574" y="1009925"/>
            <a:ext cx="394227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200" dirty="0"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267F99"/>
                </a:solidFill>
                <a:latin typeface="Consolas" panose="020B0609020204030204" pitchFamily="49" charset="0"/>
              </a:rPr>
              <a:t>AdHoc</a:t>
            </a:r>
            <a:endParaRPr lang="en-US" sz="1200" dirty="0">
              <a:latin typeface="Consolas" panose="020B0609020204030204" pitchFamily="49" charset="0"/>
            </a:endParaRPr>
          </a:p>
          <a:p>
            <a:r>
              <a:rPr lang="en-US" sz="1200" dirty="0">
                <a:latin typeface="Consolas" panose="020B0609020204030204" pitchFamily="49" charset="0"/>
              </a:rPr>
              <a:t>{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   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200" dirty="0"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decimal</a:t>
            </a:r>
            <a:r>
              <a:rPr lang="en-US" sz="1200" dirty="0"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795E26"/>
                </a:solidFill>
                <a:latin typeface="Consolas" panose="020B0609020204030204" pitchFamily="49" charset="0"/>
              </a:rPr>
              <a:t>Add</a:t>
            </a:r>
            <a:r>
              <a:rPr lang="en-US" sz="1200" dirty="0">
                <a:latin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decimal</a:t>
            </a:r>
            <a:r>
              <a:rPr lang="en-US" sz="1200" dirty="0"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1080"/>
                </a:solidFill>
                <a:latin typeface="Consolas" panose="020B0609020204030204" pitchFamily="49" charset="0"/>
              </a:rPr>
              <a:t>a</a:t>
            </a:r>
            <a:r>
              <a:rPr lang="en-US" sz="1200" dirty="0">
                <a:latin typeface="Consolas" panose="020B0609020204030204" pitchFamily="49" charset="0"/>
              </a:rPr>
              <a:t>,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decimal</a:t>
            </a:r>
            <a:r>
              <a:rPr lang="en-US" sz="1200" dirty="0"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1080"/>
                </a:solidFill>
                <a:latin typeface="Consolas" panose="020B0609020204030204" pitchFamily="49" charset="0"/>
              </a:rPr>
              <a:t>b</a:t>
            </a:r>
            <a:r>
              <a:rPr lang="en-US" sz="1200" dirty="0">
                <a:latin typeface="Consolas" panose="020B0609020204030204" pitchFamily="49" charset="0"/>
              </a:rPr>
              <a:t>)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    {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        </a:t>
            </a:r>
            <a:r>
              <a:rPr lang="en-US" sz="1200" dirty="0">
                <a:solidFill>
                  <a:srgbClr val="AF00DB"/>
                </a:solidFill>
                <a:latin typeface="Consolas" panose="020B0609020204030204" pitchFamily="49" charset="0"/>
              </a:rPr>
              <a:t>return</a:t>
            </a:r>
            <a:r>
              <a:rPr lang="en-US" sz="1200" dirty="0"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1080"/>
                </a:solidFill>
                <a:latin typeface="Consolas" panose="020B0609020204030204" pitchFamily="49" charset="0"/>
              </a:rPr>
              <a:t>a</a:t>
            </a:r>
            <a:r>
              <a:rPr lang="en-US" sz="1200" dirty="0">
                <a:latin typeface="Consolas" panose="020B0609020204030204" pitchFamily="49" charset="0"/>
              </a:rPr>
              <a:t> + </a:t>
            </a:r>
            <a:r>
              <a:rPr lang="en-US" sz="1200" dirty="0">
                <a:solidFill>
                  <a:srgbClr val="001080"/>
                </a:solidFill>
                <a:latin typeface="Consolas" panose="020B0609020204030204" pitchFamily="49" charset="0"/>
              </a:rPr>
              <a:t>b</a:t>
            </a:r>
            <a:r>
              <a:rPr lang="en-US" sz="1200" dirty="0">
                <a:latin typeface="Consolas" panose="020B0609020204030204" pitchFamily="49" charset="0"/>
              </a:rPr>
              <a:t>;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    }</a:t>
            </a:r>
          </a:p>
          <a:p>
            <a:r>
              <a:rPr lang="en-US" sz="1200" dirty="0">
                <a:latin typeface="Consolas" panose="020B0609020204030204" pitchFamily="49" charset="0"/>
              </a:rPr>
              <a:t/>
            </a:r>
            <a:br>
              <a:rPr lang="en-US" sz="1200" dirty="0">
                <a:latin typeface="Consolas" panose="020B0609020204030204" pitchFamily="49" charset="0"/>
              </a:rPr>
            </a:br>
            <a:r>
              <a:rPr lang="en-US" sz="1200" dirty="0">
                <a:latin typeface="Consolas" panose="020B0609020204030204" pitchFamily="49" charset="0"/>
              </a:rPr>
              <a:t>   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200" dirty="0"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1200" dirty="0"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795E26"/>
                </a:solidFill>
                <a:latin typeface="Consolas" panose="020B0609020204030204" pitchFamily="49" charset="0"/>
              </a:rPr>
              <a:t>Add</a:t>
            </a:r>
            <a:r>
              <a:rPr lang="en-US" sz="1200" dirty="0">
                <a:latin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1200" dirty="0"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1080"/>
                </a:solidFill>
                <a:latin typeface="Consolas" panose="020B0609020204030204" pitchFamily="49" charset="0"/>
              </a:rPr>
              <a:t>a</a:t>
            </a:r>
            <a:r>
              <a:rPr lang="en-US" sz="1200" dirty="0">
                <a:latin typeface="Consolas" panose="020B0609020204030204" pitchFamily="49" charset="0"/>
              </a:rPr>
              <a:t>,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1200" dirty="0"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1080"/>
                </a:solidFill>
                <a:latin typeface="Consolas" panose="020B0609020204030204" pitchFamily="49" charset="0"/>
              </a:rPr>
              <a:t>b</a:t>
            </a:r>
            <a:r>
              <a:rPr lang="en-US" sz="1200" dirty="0">
                <a:latin typeface="Consolas" panose="020B0609020204030204" pitchFamily="49" charset="0"/>
              </a:rPr>
              <a:t>)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    {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        </a:t>
            </a:r>
            <a:r>
              <a:rPr lang="en-US" sz="1200" dirty="0">
                <a:solidFill>
                  <a:srgbClr val="AF00DB"/>
                </a:solidFill>
                <a:latin typeface="Consolas" panose="020B0609020204030204" pitchFamily="49" charset="0"/>
              </a:rPr>
              <a:t>return</a:t>
            </a:r>
            <a:r>
              <a:rPr lang="en-US" sz="1200" dirty="0"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1080"/>
                </a:solidFill>
                <a:latin typeface="Consolas" panose="020B0609020204030204" pitchFamily="49" charset="0"/>
              </a:rPr>
              <a:t>a</a:t>
            </a:r>
            <a:r>
              <a:rPr lang="en-US" sz="1200" dirty="0">
                <a:latin typeface="Consolas" panose="020B0609020204030204" pitchFamily="49" charset="0"/>
              </a:rPr>
              <a:t> + </a:t>
            </a:r>
            <a:r>
              <a:rPr lang="en-US" sz="1200" dirty="0">
                <a:solidFill>
                  <a:srgbClr val="001080"/>
                </a:solidFill>
                <a:latin typeface="Consolas" panose="020B0609020204030204" pitchFamily="49" charset="0"/>
              </a:rPr>
              <a:t>b</a:t>
            </a:r>
            <a:r>
              <a:rPr lang="en-US" sz="1200" dirty="0">
                <a:latin typeface="Consolas" panose="020B0609020204030204" pitchFamily="49" charset="0"/>
              </a:rPr>
              <a:t>;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    }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xmlns="" val="223727751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Ключевое слово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virtual</a:t>
            </a:r>
            <a:endParaRPr lang="ru-RU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66320" y="1139687"/>
            <a:ext cx="3797025" cy="2074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indent="-342900">
              <a:lnSpc>
                <a:spcPct val="115000"/>
              </a:lnSpc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Ключевое слово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virtual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 может применяться для:</a:t>
            </a:r>
          </a:p>
          <a:p>
            <a:pPr lvl="0" indent="-342900">
              <a:lnSpc>
                <a:spcPct val="115000"/>
              </a:lnSpc>
              <a:buAutoNum type="arabicPeriod"/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Методов</a:t>
            </a:r>
          </a:p>
          <a:p>
            <a:pPr lvl="0" indent="-342900">
              <a:lnSpc>
                <a:spcPct val="115000"/>
              </a:lnSpc>
              <a:buAutoNum type="arabicPeriod"/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Свойств</a:t>
            </a:r>
          </a:p>
          <a:p>
            <a:pPr lvl="0" indent="-342900">
              <a:lnSpc>
                <a:spcPct val="115000"/>
              </a:lnSpc>
              <a:buAutoNum type="arabicPeriod"/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Событий</a:t>
            </a:r>
          </a:p>
          <a:p>
            <a:pPr lvl="0" indent="-342900">
              <a:lnSpc>
                <a:spcPct val="115000"/>
              </a:lnSpc>
            </a:pPr>
            <a:r>
              <a:rPr lang="en-US" dirty="0" smtClean="0">
                <a:solidFill>
                  <a:srgbClr val="0000FF"/>
                </a:solidFill>
                <a:latin typeface="Consolas"/>
              </a:rPr>
              <a:t>virtual</a:t>
            </a:r>
            <a:r>
              <a:rPr lang="en-US" dirty="0" smtClean="0">
                <a:latin typeface="Consolas"/>
              </a:rPr>
              <a:t> 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позволяет иметь реализацию в методе/свойстве по</a:t>
            </a:r>
            <a:r>
              <a:rPr lang="en-US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умолчанию</a:t>
            </a:r>
            <a:r>
              <a:rPr lang="en-US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и переопределять ее в дочерних классах. </a:t>
            </a:r>
            <a:endParaRPr lang="ru-RU" dirty="0"/>
          </a:p>
        </p:txBody>
      </p:sp>
      <p:sp>
        <p:nvSpPr>
          <p:cNvPr id="7" name="TextBox 6"/>
          <p:cNvSpPr txBox="1"/>
          <p:nvPr/>
        </p:nvSpPr>
        <p:spPr>
          <a:xfrm>
            <a:off x="4527550" y="1009925"/>
            <a:ext cx="416330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100" dirty="0" smtClean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267F99"/>
                </a:solidFill>
                <a:latin typeface="Consolas" panose="020B0609020204030204" pitchFamily="49" charset="0"/>
              </a:rPr>
              <a:t>Animal</a:t>
            </a:r>
            <a:endParaRPr lang="en-US" sz="11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1080"/>
                </a:solidFill>
                <a:latin typeface="Consolas" panose="020B0609020204030204" pitchFamily="49" charset="0"/>
              </a:rPr>
              <a:t>name</a:t>
            </a:r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latin typeface="Consolas" panose="020B0609020204030204" pitchFamily="49" charset="0"/>
              </a:rPr>
              <a:t>=</a:t>
            </a:r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A31515"/>
                </a:solidFill>
                <a:latin typeface="Consolas" panose="020B0609020204030204" pitchFamily="49" charset="0"/>
              </a:rPr>
              <a:t>"Animal"</a:t>
            </a:r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/>
            </a:r>
            <a:b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1100" b="1" dirty="0">
                <a:solidFill>
                  <a:srgbClr val="FF0000"/>
                </a:solidFill>
                <a:latin typeface="Consolas" panose="020B0609020204030204" pitchFamily="49" charset="0"/>
              </a:rPr>
              <a:t>virtual</a:t>
            </a:r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795E26"/>
                </a:solidFill>
                <a:latin typeface="Consolas" panose="020B0609020204030204" pitchFamily="49" charset="0"/>
              </a:rPr>
              <a:t>Speak</a:t>
            </a:r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    {  </a:t>
            </a:r>
          </a:p>
          <a:p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        </a:t>
            </a:r>
            <a:r>
              <a:rPr lang="en-US" sz="1100" dirty="0" err="1">
                <a:solidFill>
                  <a:srgbClr val="001080"/>
                </a:solidFill>
                <a:latin typeface="Consolas" panose="020B0609020204030204" pitchFamily="49" charset="0"/>
              </a:rPr>
              <a:t>Console</a:t>
            </a:r>
            <a:r>
              <a:rPr lang="en-US" sz="1100" dirty="0" err="1">
                <a:solidFill>
                  <a:srgbClr val="3B3B3B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 err="1">
                <a:solidFill>
                  <a:srgbClr val="795E26"/>
                </a:solidFill>
                <a:latin typeface="Consolas" panose="020B0609020204030204" pitchFamily="49" charset="0"/>
              </a:rPr>
              <a:t>WriteLine</a:t>
            </a:r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>
                <a:solidFill>
                  <a:srgbClr val="A31515"/>
                </a:solidFill>
                <a:latin typeface="Consolas" panose="020B0609020204030204" pitchFamily="49" charset="0"/>
              </a:rPr>
              <a:t>"Animal makes a sound"</a:t>
            </a:r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);  </a:t>
            </a:r>
          </a:p>
          <a:p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    }</a:t>
            </a:r>
          </a:p>
          <a:p>
            <a:r>
              <a:rPr lang="en-US" sz="1100" dirty="0" smtClean="0">
                <a:solidFill>
                  <a:srgbClr val="3B3B3B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sz="11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100" dirty="0" smtClean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 smtClean="0">
                <a:solidFill>
                  <a:srgbClr val="267F99"/>
                </a:solidFill>
                <a:latin typeface="Consolas" panose="020B0609020204030204" pitchFamily="49" charset="0"/>
              </a:rPr>
              <a:t>Dog</a:t>
            </a:r>
            <a:r>
              <a:rPr lang="en-US" sz="1100" dirty="0" smtClean="0">
                <a:solidFill>
                  <a:srgbClr val="3B3B3B"/>
                </a:solidFill>
                <a:latin typeface="Consolas" panose="020B0609020204030204" pitchFamily="49" charset="0"/>
              </a:rPr>
              <a:t> : </a:t>
            </a:r>
            <a:r>
              <a:rPr lang="en-US" sz="1100" dirty="0" smtClean="0">
                <a:solidFill>
                  <a:srgbClr val="267F99"/>
                </a:solidFill>
                <a:latin typeface="Consolas" panose="020B0609020204030204" pitchFamily="49" charset="0"/>
              </a:rPr>
              <a:t>Animal</a:t>
            </a:r>
            <a:endParaRPr lang="en-US" sz="1100" dirty="0" smtClean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sz="1100" dirty="0" smtClean="0">
                <a:solidFill>
                  <a:srgbClr val="3B3B3B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100" dirty="0" smtClean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en-US" sz="11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100" dirty="0" smtClean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en-US" sz="1100" dirty="0" smtClean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100" dirty="0" smtClean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 smtClean="0">
                <a:solidFill>
                  <a:srgbClr val="795E26"/>
                </a:solidFill>
                <a:latin typeface="Consolas" panose="020B0609020204030204" pitchFamily="49" charset="0"/>
              </a:rPr>
              <a:t>Speak</a:t>
            </a:r>
            <a:r>
              <a:rPr lang="en-US" sz="1100" dirty="0" smtClean="0">
                <a:solidFill>
                  <a:srgbClr val="3B3B3B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sz="1100" dirty="0" smtClean="0">
                <a:solidFill>
                  <a:srgbClr val="3B3B3B"/>
                </a:solidFill>
                <a:latin typeface="Consolas" panose="020B0609020204030204" pitchFamily="49" charset="0"/>
              </a:rPr>
              <a:t>    {  </a:t>
            </a:r>
          </a:p>
          <a:p>
            <a:r>
              <a:rPr lang="en-US" sz="1100" dirty="0" smtClean="0">
                <a:solidFill>
                  <a:srgbClr val="3B3B3B"/>
                </a:solidFill>
                <a:latin typeface="Consolas" panose="020B0609020204030204" pitchFamily="49" charset="0"/>
              </a:rPr>
              <a:t>        </a:t>
            </a:r>
            <a:r>
              <a:rPr lang="en-US" sz="1100" dirty="0" err="1" smtClean="0">
                <a:solidFill>
                  <a:srgbClr val="001080"/>
                </a:solidFill>
                <a:latin typeface="Consolas" panose="020B0609020204030204" pitchFamily="49" charset="0"/>
              </a:rPr>
              <a:t>Console</a:t>
            </a:r>
            <a:r>
              <a:rPr lang="en-US" sz="1100" dirty="0" err="1" smtClean="0">
                <a:solidFill>
                  <a:srgbClr val="3B3B3B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 err="1" smtClean="0">
                <a:solidFill>
                  <a:srgbClr val="795E26"/>
                </a:solidFill>
                <a:latin typeface="Consolas" panose="020B0609020204030204" pitchFamily="49" charset="0"/>
              </a:rPr>
              <a:t>WriteLine</a:t>
            </a:r>
            <a:r>
              <a:rPr lang="en-US" sz="1100" dirty="0" smtClean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 smtClean="0">
                <a:solidFill>
                  <a:srgbClr val="A31515"/>
                </a:solidFill>
                <a:latin typeface="Consolas" panose="020B0609020204030204" pitchFamily="49" charset="0"/>
              </a:rPr>
              <a:t>"Dog barks"</a:t>
            </a:r>
            <a:r>
              <a:rPr lang="en-US" sz="1100" dirty="0" smtClean="0">
                <a:solidFill>
                  <a:srgbClr val="3B3B3B"/>
                </a:solidFill>
                <a:latin typeface="Consolas" panose="020B0609020204030204" pitchFamily="49" charset="0"/>
              </a:rPr>
              <a:t>);  </a:t>
            </a:r>
          </a:p>
          <a:p>
            <a:r>
              <a:rPr lang="en-US" sz="1100" dirty="0" smtClean="0">
                <a:solidFill>
                  <a:srgbClr val="3B3B3B"/>
                </a:solidFill>
                <a:latin typeface="Consolas" panose="020B0609020204030204" pitchFamily="49" charset="0"/>
              </a:rPr>
              <a:t>    }</a:t>
            </a:r>
          </a:p>
          <a:p>
            <a:r>
              <a:rPr lang="en-US" sz="1100" dirty="0" smtClean="0">
                <a:solidFill>
                  <a:srgbClr val="3B3B3B"/>
                </a:solidFill>
                <a:latin typeface="Consolas" panose="020B0609020204030204" pitchFamily="49" charset="0"/>
              </a:rPr>
              <a:t>}</a:t>
            </a:r>
            <a:endParaRPr lang="en-US" sz="1100" dirty="0">
              <a:solidFill>
                <a:srgbClr val="3B3B3B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4429463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Ключевое слово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override</a:t>
            </a:r>
            <a:endParaRPr lang="ru-RU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0549" y="1120768"/>
            <a:ext cx="3623709" cy="20061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spcBef>
                <a:spcPts val="1400"/>
              </a:spcBef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Ключевое </a:t>
            </a: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слово </a:t>
            </a:r>
            <a:r>
              <a:rPr lang="ru-RU" dirty="0" err="1">
                <a:solidFill>
                  <a:schemeClr val="accent1">
                    <a:lumMod val="75000"/>
                  </a:schemeClr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override</a:t>
            </a: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 в C# используется для переопределения 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виртуальных методов и свойств объявленных </a:t>
            </a: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в базовом 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классе.</a:t>
            </a:r>
            <a:endParaRPr lang="en-US" dirty="0" smtClean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>
              <a:lnSpc>
                <a:spcPct val="115000"/>
              </a:lnSpc>
              <a:spcBef>
                <a:spcPts val="1400"/>
              </a:spcBef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Оно </a:t>
            </a: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позволяет изменить поведение базового члена в производном классе, сохраняя полиморфизм.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124258" y="1120768"/>
            <a:ext cx="4664054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267F99"/>
                </a:solidFill>
                <a:latin typeface="Consolas" panose="020B0609020204030204" pitchFamily="49" charset="0"/>
              </a:rPr>
              <a:t>Animal</a:t>
            </a:r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001080"/>
                </a:solidFill>
                <a:latin typeface="Consolas" panose="020B0609020204030204" pitchFamily="49" charset="0"/>
              </a:rPr>
              <a:t>animal</a:t>
            </a:r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latin typeface="Consolas" panose="020B0609020204030204" pitchFamily="49" charset="0"/>
              </a:rPr>
              <a:t>=</a:t>
            </a:r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267F99"/>
                </a:solidFill>
                <a:latin typeface="Consolas" panose="020B0609020204030204" pitchFamily="49" charset="0"/>
              </a:rPr>
              <a:t>Animal</a:t>
            </a:r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sz="1100" dirty="0" err="1">
                <a:solidFill>
                  <a:srgbClr val="001080"/>
                </a:solidFill>
                <a:latin typeface="Consolas" panose="020B0609020204030204" pitchFamily="49" charset="0"/>
              </a:rPr>
              <a:t>animal</a:t>
            </a:r>
            <a:r>
              <a:rPr lang="en-US" sz="1100" dirty="0" err="1">
                <a:solidFill>
                  <a:srgbClr val="3B3B3B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 err="1">
                <a:solidFill>
                  <a:srgbClr val="795E26"/>
                </a:solidFill>
                <a:latin typeface="Consolas" panose="020B0609020204030204" pitchFamily="49" charset="0"/>
              </a:rPr>
              <a:t>Speak</a:t>
            </a:r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(); </a:t>
            </a:r>
            <a:r>
              <a:rPr lang="en-US" sz="1100" dirty="0">
                <a:solidFill>
                  <a:srgbClr val="008000"/>
                </a:solidFill>
                <a:latin typeface="Consolas" panose="020B0609020204030204" pitchFamily="49" charset="0"/>
              </a:rPr>
              <a:t>//</a:t>
            </a:r>
            <a:r>
              <a:rPr lang="ru-RU" sz="1100" dirty="0">
                <a:solidFill>
                  <a:srgbClr val="008000"/>
                </a:solidFill>
                <a:latin typeface="Consolas" panose="020B0609020204030204" pitchFamily="49" charset="0"/>
              </a:rPr>
              <a:t>Выведет </a:t>
            </a:r>
            <a:r>
              <a:rPr lang="en-US" sz="1100" dirty="0" err="1">
                <a:solidFill>
                  <a:srgbClr val="008000"/>
                </a:solidFill>
                <a:latin typeface="Consolas" panose="020B0609020204030204" pitchFamily="49" charset="0"/>
              </a:rPr>
              <a:t>Animal.Speak</a:t>
            </a:r>
            <a:r>
              <a:rPr lang="en-US" sz="1100" dirty="0">
                <a:solidFill>
                  <a:srgbClr val="008000"/>
                </a:solidFill>
                <a:latin typeface="Consolas" panose="020B0609020204030204" pitchFamily="49" charset="0"/>
              </a:rPr>
              <a:t>();</a:t>
            </a:r>
            <a:endParaRPr lang="en-US" sz="11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/>
            </a:r>
            <a:b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en-US" sz="1100" dirty="0">
                <a:solidFill>
                  <a:srgbClr val="267F99"/>
                </a:solidFill>
                <a:latin typeface="Consolas" panose="020B0609020204030204" pitchFamily="49" charset="0"/>
              </a:rPr>
              <a:t>Animal</a:t>
            </a:r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1080"/>
                </a:solidFill>
                <a:latin typeface="Consolas" panose="020B0609020204030204" pitchFamily="49" charset="0"/>
              </a:rPr>
              <a:t>dog</a:t>
            </a:r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latin typeface="Consolas" panose="020B0609020204030204" pitchFamily="49" charset="0"/>
              </a:rPr>
              <a:t>=</a:t>
            </a:r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267F99"/>
                </a:solidFill>
                <a:latin typeface="Consolas" panose="020B0609020204030204" pitchFamily="49" charset="0"/>
              </a:rPr>
              <a:t>Dog</a:t>
            </a:r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sz="1100" dirty="0" err="1">
                <a:solidFill>
                  <a:srgbClr val="001080"/>
                </a:solidFill>
                <a:latin typeface="Consolas" panose="020B0609020204030204" pitchFamily="49" charset="0"/>
              </a:rPr>
              <a:t>dog</a:t>
            </a:r>
            <a:r>
              <a:rPr lang="en-US" sz="1100" dirty="0" err="1">
                <a:solidFill>
                  <a:srgbClr val="3B3B3B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 err="1">
                <a:solidFill>
                  <a:srgbClr val="795E26"/>
                </a:solidFill>
                <a:latin typeface="Consolas" panose="020B0609020204030204" pitchFamily="49" charset="0"/>
              </a:rPr>
              <a:t>Speak</a:t>
            </a:r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(); </a:t>
            </a:r>
            <a:r>
              <a:rPr lang="en-US" sz="1100" dirty="0">
                <a:solidFill>
                  <a:srgbClr val="008000"/>
                </a:solidFill>
                <a:latin typeface="Consolas" panose="020B0609020204030204" pitchFamily="49" charset="0"/>
              </a:rPr>
              <a:t>//</a:t>
            </a:r>
            <a:r>
              <a:rPr lang="ru-RU" sz="1100" dirty="0">
                <a:solidFill>
                  <a:srgbClr val="008000"/>
                </a:solidFill>
                <a:latin typeface="Consolas" panose="020B0609020204030204" pitchFamily="49" charset="0"/>
              </a:rPr>
              <a:t>Выведет </a:t>
            </a:r>
            <a:r>
              <a:rPr lang="en-US" sz="1100" dirty="0" err="1">
                <a:solidFill>
                  <a:srgbClr val="008000"/>
                </a:solidFill>
                <a:latin typeface="Consolas" panose="020B0609020204030204" pitchFamily="49" charset="0"/>
              </a:rPr>
              <a:t>Dog.Speak</a:t>
            </a:r>
            <a:r>
              <a:rPr lang="en-US" sz="1100" dirty="0">
                <a:solidFill>
                  <a:srgbClr val="008000"/>
                </a:solidFill>
                <a:latin typeface="Consolas" panose="020B0609020204030204" pitchFamily="49" charset="0"/>
              </a:rPr>
              <a:t>();</a:t>
            </a:r>
            <a:endParaRPr lang="en-US" sz="11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/>
            </a:r>
            <a:b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267F99"/>
                </a:solidFill>
                <a:latin typeface="Consolas" panose="020B0609020204030204" pitchFamily="49" charset="0"/>
              </a:rPr>
              <a:t>Animal</a:t>
            </a:r>
            <a:endParaRPr lang="en-US" sz="11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1080"/>
                </a:solidFill>
                <a:latin typeface="Consolas" panose="020B0609020204030204" pitchFamily="49" charset="0"/>
              </a:rPr>
              <a:t>name</a:t>
            </a:r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latin typeface="Consolas" panose="020B0609020204030204" pitchFamily="49" charset="0"/>
              </a:rPr>
              <a:t>=</a:t>
            </a:r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A31515"/>
                </a:solidFill>
                <a:latin typeface="Consolas" panose="020B0609020204030204" pitchFamily="49" charset="0"/>
              </a:rPr>
              <a:t>"Animal"</a:t>
            </a:r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/>
            </a:r>
            <a:b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1100" b="1" dirty="0">
                <a:solidFill>
                  <a:srgbClr val="FF0000"/>
                </a:solidFill>
                <a:latin typeface="Consolas" panose="020B0609020204030204" pitchFamily="49" charset="0"/>
              </a:rPr>
              <a:t>virtual</a:t>
            </a:r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795E26"/>
                </a:solidFill>
                <a:latin typeface="Consolas" panose="020B0609020204030204" pitchFamily="49" charset="0"/>
              </a:rPr>
              <a:t>Speak</a:t>
            </a:r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    {  </a:t>
            </a:r>
          </a:p>
          <a:p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        </a:t>
            </a:r>
            <a:r>
              <a:rPr lang="en-US" sz="1100" dirty="0" err="1">
                <a:solidFill>
                  <a:srgbClr val="001080"/>
                </a:solidFill>
                <a:latin typeface="Consolas" panose="020B0609020204030204" pitchFamily="49" charset="0"/>
              </a:rPr>
              <a:t>Console</a:t>
            </a:r>
            <a:r>
              <a:rPr lang="en-US" sz="1100" dirty="0" err="1">
                <a:solidFill>
                  <a:srgbClr val="3B3B3B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 err="1">
                <a:solidFill>
                  <a:srgbClr val="795E26"/>
                </a:solidFill>
                <a:latin typeface="Consolas" panose="020B0609020204030204" pitchFamily="49" charset="0"/>
              </a:rPr>
              <a:t>WriteLine</a:t>
            </a:r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>
                <a:solidFill>
                  <a:srgbClr val="A31515"/>
                </a:solidFill>
                <a:latin typeface="Consolas" panose="020B0609020204030204" pitchFamily="49" charset="0"/>
              </a:rPr>
              <a:t>"Animal makes a sound"</a:t>
            </a:r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);  </a:t>
            </a:r>
          </a:p>
          <a:p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    }</a:t>
            </a:r>
          </a:p>
          <a:p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267F99"/>
                </a:solidFill>
                <a:latin typeface="Consolas" panose="020B0609020204030204" pitchFamily="49" charset="0"/>
              </a:rPr>
              <a:t>Dog</a:t>
            </a:r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 : </a:t>
            </a:r>
            <a:r>
              <a:rPr lang="en-US" sz="1100" dirty="0">
                <a:solidFill>
                  <a:srgbClr val="267F99"/>
                </a:solidFill>
                <a:latin typeface="Consolas" panose="020B0609020204030204" pitchFamily="49" charset="0"/>
              </a:rPr>
              <a:t>Animal</a:t>
            </a:r>
            <a:endParaRPr lang="en-US" sz="11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795E26"/>
                </a:solidFill>
                <a:latin typeface="Consolas" panose="020B0609020204030204" pitchFamily="49" charset="0"/>
              </a:rPr>
              <a:t>Speak</a:t>
            </a:r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    {  </a:t>
            </a:r>
          </a:p>
          <a:p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        </a:t>
            </a:r>
            <a:r>
              <a:rPr lang="en-US" sz="1100" dirty="0" err="1">
                <a:solidFill>
                  <a:srgbClr val="001080"/>
                </a:solidFill>
                <a:latin typeface="Consolas" panose="020B0609020204030204" pitchFamily="49" charset="0"/>
              </a:rPr>
              <a:t>Console</a:t>
            </a:r>
            <a:r>
              <a:rPr lang="en-US" sz="1100" dirty="0" err="1">
                <a:solidFill>
                  <a:srgbClr val="3B3B3B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 err="1">
                <a:solidFill>
                  <a:srgbClr val="795E26"/>
                </a:solidFill>
                <a:latin typeface="Consolas" panose="020B0609020204030204" pitchFamily="49" charset="0"/>
              </a:rPr>
              <a:t>WriteLine</a:t>
            </a:r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>
                <a:solidFill>
                  <a:srgbClr val="A31515"/>
                </a:solidFill>
                <a:latin typeface="Consolas" panose="020B0609020204030204" pitchFamily="49" charset="0"/>
              </a:rPr>
              <a:t>"Dog barks"</a:t>
            </a:r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);  </a:t>
            </a:r>
          </a:p>
          <a:p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    }</a:t>
            </a:r>
          </a:p>
          <a:p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xmlns="" val="25489927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Ключевое слово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new</a:t>
            </a:r>
            <a:endParaRPr lang="ru-RU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570733" y="1296697"/>
            <a:ext cx="4163853" cy="31085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en-US" dirty="0" smtClean="0">
                <a:solidFill>
                  <a:srgbClr val="0000FF"/>
                </a:solidFill>
                <a:latin typeface="Consolas"/>
                <a:hlinkClick r:id="rId3"/>
              </a:rPr>
              <a:t>new</a:t>
            </a:r>
            <a:r>
              <a:rPr kumimoji="0" lang="ru-RU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  <a:t> </a:t>
            </a:r>
            <a:r>
              <a:rPr kumimoji="0" lang="ru-RU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  <a:t>не переопределяет</a:t>
            </a:r>
            <a:r>
              <a:rPr kumimoji="0" lang="ru-RU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  <a:t>, а </a:t>
            </a:r>
            <a:r>
              <a:rPr kumimoji="0" lang="ru-RU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  <a:t>скрывает</a:t>
            </a:r>
            <a:r>
              <a:rPr kumimoji="0" lang="ru-RU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  <a:t> метод базового класса в производном классе. </a:t>
            </a:r>
            <a:endParaRPr kumimoji="0" 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ru-RU" dirty="0" smtClean="0"/>
              <a:t>Поведение определяется </a:t>
            </a:r>
            <a:r>
              <a:rPr lang="ru-RU" b="1" dirty="0" smtClean="0"/>
              <a:t>типом переменной(ссылки)</a:t>
            </a:r>
            <a:r>
              <a:rPr lang="ru-RU" dirty="0" smtClean="0"/>
              <a:t>, а </a:t>
            </a:r>
            <a:r>
              <a:rPr lang="ru-RU" b="1" dirty="0" smtClean="0"/>
              <a:t>не типом объекта </a:t>
            </a:r>
            <a:r>
              <a:rPr lang="en-US" dirty="0" smtClean="0"/>
              <a:t>(</a:t>
            </a:r>
            <a:r>
              <a:rPr lang="ru-RU" dirty="0" smtClean="0"/>
              <a:t>нарушается </a:t>
            </a:r>
            <a:r>
              <a:rPr lang="ru-RU" dirty="0" err="1" smtClean="0"/>
              <a:t>полифморфизм</a:t>
            </a:r>
            <a:r>
              <a:rPr lang="en-US" dirty="0" smtClean="0"/>
              <a:t>).</a:t>
            </a:r>
            <a:endParaRPr lang="ru-RU" dirty="0" smtClean="0"/>
          </a:p>
          <a:p>
            <a:pPr lvl="0" fontAlgn="base">
              <a:spcBef>
                <a:spcPct val="0"/>
              </a:spcBef>
              <a:spcAft>
                <a:spcPct val="0"/>
              </a:spcAft>
              <a:buClrTx/>
            </a:pPr>
            <a:endParaRPr lang="ru-RU" dirty="0" smtClean="0"/>
          </a:p>
          <a:p>
            <a:pPr lvl="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ru-RU" dirty="0" smtClean="0"/>
              <a:t>Зачем нужен </a:t>
            </a:r>
            <a:r>
              <a:rPr lang="en-US" dirty="0" smtClean="0">
                <a:solidFill>
                  <a:srgbClr val="0000FF"/>
                </a:solidFill>
                <a:latin typeface="Consolas"/>
              </a:rPr>
              <a:t>new</a:t>
            </a:r>
            <a:r>
              <a:rPr lang="en-US" dirty="0" smtClean="0"/>
              <a:t>?</a:t>
            </a:r>
            <a:endParaRPr lang="ru-RU" dirty="0" smtClean="0"/>
          </a:p>
          <a:p>
            <a:pPr lvl="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ru-RU" dirty="0" smtClean="0"/>
              <a:t>Чтобы </a:t>
            </a:r>
            <a:r>
              <a:rPr lang="ru-RU" b="1" dirty="0" smtClean="0"/>
              <a:t>явно указать</a:t>
            </a:r>
            <a:r>
              <a:rPr lang="ru-RU" dirty="0" smtClean="0"/>
              <a:t>, что </a:t>
            </a:r>
            <a:r>
              <a:rPr lang="ru-RU" b="1" dirty="0" smtClean="0"/>
              <a:t>намеренно</a:t>
            </a:r>
            <a:r>
              <a:rPr lang="ru-RU" dirty="0" smtClean="0"/>
              <a:t> скрывается член базового класса</a:t>
            </a:r>
            <a:r>
              <a:rPr lang="en-US" dirty="0" smtClean="0"/>
              <a:t>.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  <a:buClrTx/>
            </a:pPr>
            <a:endParaRPr lang="en-US" dirty="0" smtClean="0"/>
          </a:p>
          <a:p>
            <a:pPr lvl="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ru-RU" dirty="0" smtClean="0"/>
              <a:t>В большинстве случаев скрытие может привести к неожиданным последствиям, поэтому к нему нужно </a:t>
            </a:r>
            <a:r>
              <a:rPr lang="ru-RU" b="1" i="1" dirty="0" smtClean="0"/>
              <a:t>относиться с осторожностью</a:t>
            </a:r>
            <a:r>
              <a:rPr lang="ru-RU" dirty="0" smtClean="0"/>
              <a:t>. </a:t>
            </a:r>
            <a:endParaRPr lang="en-US" dirty="0" smtClean="0"/>
          </a:p>
        </p:txBody>
      </p:sp>
      <p:sp>
        <p:nvSpPr>
          <p:cNvPr id="9" name="Прямоугольник 8"/>
          <p:cNvSpPr/>
          <p:nvPr/>
        </p:nvSpPr>
        <p:spPr>
          <a:xfrm>
            <a:off x="6170667" y="2337429"/>
            <a:ext cx="2807637" cy="60016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ru-RU" sz="1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Метод из базового класса вызывается, если переменная объявлена как </a:t>
            </a:r>
            <a:r>
              <a:rPr lang="ru-RU" sz="11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Base</a:t>
            </a:r>
            <a:r>
              <a:rPr lang="ru-RU" sz="1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</a:t>
            </a:r>
            <a:r>
              <a:rPr 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ru-RU" sz="1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даже если объект фактически </a:t>
            </a:r>
            <a:r>
              <a:rPr lang="ru-RU" sz="11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Derived</a:t>
            </a:r>
            <a:endParaRPr lang="ru-RU" sz="1100" dirty="0" smtClean="0">
              <a:solidFill>
                <a:schemeClr val="tx1">
                  <a:lumMod val="75000"/>
                  <a:lumOff val="25000"/>
                </a:schemeClr>
              </a:solidFill>
              <a:latin typeface="Arial" charset="0"/>
              <a:cs typeface="Arial" charset="0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4906462" y="1314142"/>
            <a:ext cx="3985924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rgbClr val="267F99"/>
                </a:solidFill>
                <a:latin typeface="Consolas"/>
              </a:rPr>
              <a:t>Animal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err="1" smtClean="0">
                <a:solidFill>
                  <a:srgbClr val="001080"/>
                </a:solidFill>
                <a:latin typeface="Consolas"/>
              </a:rPr>
              <a:t>animal</a:t>
            </a:r>
            <a:r>
              <a:rPr lang="en-US" sz="1200" dirty="0" smtClean="0">
                <a:latin typeface="Consolas"/>
              </a:rPr>
              <a:t> = </a:t>
            </a:r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new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smtClean="0">
                <a:solidFill>
                  <a:srgbClr val="267F99"/>
                </a:solidFill>
                <a:latin typeface="Consolas"/>
              </a:rPr>
              <a:t>Dog</a:t>
            </a:r>
            <a:r>
              <a:rPr lang="en-US" sz="1200" dirty="0" smtClean="0">
                <a:latin typeface="Consolas"/>
              </a:rPr>
              <a:t>();</a:t>
            </a:r>
          </a:p>
          <a:p>
            <a:r>
              <a:rPr lang="en-US" sz="1200" dirty="0" err="1" smtClean="0">
                <a:solidFill>
                  <a:srgbClr val="001080"/>
                </a:solidFill>
                <a:latin typeface="Consolas"/>
              </a:rPr>
              <a:t>animal</a:t>
            </a:r>
            <a:r>
              <a:rPr lang="en-US" sz="1200" dirty="0" err="1" smtClean="0">
                <a:latin typeface="Consolas"/>
              </a:rPr>
              <a:t>.</a:t>
            </a:r>
            <a:r>
              <a:rPr lang="en-US" sz="1200" dirty="0" err="1" smtClean="0">
                <a:solidFill>
                  <a:srgbClr val="795E26"/>
                </a:solidFill>
                <a:latin typeface="Consolas"/>
              </a:rPr>
              <a:t>Speak</a:t>
            </a:r>
            <a:r>
              <a:rPr lang="en-US" sz="1200" dirty="0" smtClean="0">
                <a:latin typeface="Consolas"/>
              </a:rPr>
              <a:t>(); </a:t>
            </a:r>
            <a:r>
              <a:rPr lang="en-US" sz="1200" dirty="0" smtClean="0">
                <a:solidFill>
                  <a:srgbClr val="008000"/>
                </a:solidFill>
                <a:latin typeface="Consolas"/>
              </a:rPr>
              <a:t>// </a:t>
            </a:r>
            <a:r>
              <a:rPr lang="ru-RU" sz="1200" dirty="0" smtClean="0">
                <a:solidFill>
                  <a:srgbClr val="008000"/>
                </a:solidFill>
                <a:latin typeface="Consolas"/>
              </a:rPr>
              <a:t>Выведет: </a:t>
            </a:r>
            <a:r>
              <a:rPr lang="en-US" sz="1200" dirty="0" err="1" smtClean="0">
                <a:solidFill>
                  <a:srgbClr val="008000"/>
                </a:solidFill>
                <a:latin typeface="Consolas"/>
              </a:rPr>
              <a:t>Animal.Speak</a:t>
            </a:r>
            <a:r>
              <a:rPr lang="en-US" sz="1200" dirty="0" smtClean="0">
                <a:solidFill>
                  <a:srgbClr val="008000"/>
                </a:solidFill>
                <a:latin typeface="Consolas"/>
              </a:rPr>
              <a:t>()</a:t>
            </a:r>
            <a:endParaRPr lang="en-US" sz="1200" dirty="0" smtClean="0">
              <a:latin typeface="Consolas"/>
            </a:endParaRPr>
          </a:p>
          <a:p>
            <a:r>
              <a:rPr lang="en-US" sz="1200" dirty="0" smtClean="0">
                <a:latin typeface="Consolas"/>
              </a:rPr>
              <a:t/>
            </a:r>
            <a:br>
              <a:rPr lang="en-US" sz="1200" dirty="0" smtClean="0">
                <a:latin typeface="Consolas"/>
              </a:rPr>
            </a:br>
            <a:r>
              <a:rPr lang="en-US" sz="1200" dirty="0" smtClean="0">
                <a:solidFill>
                  <a:srgbClr val="267F99"/>
                </a:solidFill>
                <a:latin typeface="Consolas"/>
              </a:rPr>
              <a:t>Dog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smtClean="0">
                <a:solidFill>
                  <a:srgbClr val="001080"/>
                </a:solidFill>
                <a:latin typeface="Consolas"/>
              </a:rPr>
              <a:t>animal2</a:t>
            </a:r>
            <a:r>
              <a:rPr lang="en-US" sz="1200" dirty="0" smtClean="0">
                <a:latin typeface="Consolas"/>
              </a:rPr>
              <a:t> = </a:t>
            </a:r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new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smtClean="0">
                <a:solidFill>
                  <a:srgbClr val="267F99"/>
                </a:solidFill>
                <a:latin typeface="Consolas"/>
              </a:rPr>
              <a:t>Dog</a:t>
            </a:r>
            <a:r>
              <a:rPr lang="en-US" sz="1200" dirty="0" smtClean="0">
                <a:latin typeface="Consolas"/>
              </a:rPr>
              <a:t>();</a:t>
            </a:r>
          </a:p>
          <a:p>
            <a:r>
              <a:rPr lang="en-US" sz="1200" dirty="0" smtClean="0">
                <a:solidFill>
                  <a:srgbClr val="001080"/>
                </a:solidFill>
                <a:latin typeface="Consolas"/>
              </a:rPr>
              <a:t>animal2</a:t>
            </a:r>
            <a:r>
              <a:rPr lang="en-US" sz="1200" dirty="0" smtClean="0">
                <a:latin typeface="Consolas"/>
              </a:rPr>
              <a:t>.</a:t>
            </a:r>
            <a:r>
              <a:rPr lang="en-US" sz="1200" dirty="0" smtClean="0">
                <a:solidFill>
                  <a:srgbClr val="795E26"/>
                </a:solidFill>
                <a:latin typeface="Consolas"/>
              </a:rPr>
              <a:t>Speak</a:t>
            </a:r>
            <a:r>
              <a:rPr lang="en-US" sz="1200" dirty="0" smtClean="0">
                <a:latin typeface="Consolas"/>
              </a:rPr>
              <a:t>(); </a:t>
            </a:r>
            <a:r>
              <a:rPr lang="en-US" sz="1200" dirty="0" smtClean="0">
                <a:solidFill>
                  <a:srgbClr val="008000"/>
                </a:solidFill>
                <a:latin typeface="Consolas"/>
              </a:rPr>
              <a:t>// </a:t>
            </a:r>
            <a:r>
              <a:rPr lang="ru-RU" sz="1200" dirty="0" smtClean="0">
                <a:solidFill>
                  <a:srgbClr val="008000"/>
                </a:solidFill>
                <a:latin typeface="Consolas"/>
              </a:rPr>
              <a:t>Выведет: </a:t>
            </a:r>
            <a:r>
              <a:rPr lang="en-US" sz="1200" dirty="0" err="1" smtClean="0">
                <a:solidFill>
                  <a:srgbClr val="008000"/>
                </a:solidFill>
                <a:latin typeface="Consolas"/>
              </a:rPr>
              <a:t>Dog.Speak</a:t>
            </a:r>
            <a:r>
              <a:rPr lang="en-US" sz="1200" dirty="0" smtClean="0">
                <a:solidFill>
                  <a:srgbClr val="008000"/>
                </a:solidFill>
                <a:latin typeface="Consolas"/>
              </a:rPr>
              <a:t>()    </a:t>
            </a:r>
            <a:endParaRPr lang="en-US" sz="1200" dirty="0" smtClean="0">
              <a:latin typeface="Consolas"/>
            </a:endParaRPr>
          </a:p>
          <a:p>
            <a:endParaRPr lang="en-US" sz="1200" dirty="0" smtClean="0">
              <a:latin typeface="Consolas"/>
            </a:endParaRPr>
          </a:p>
          <a:p>
            <a:r>
              <a:rPr lang="en-US" sz="1200" dirty="0" smtClean="0">
                <a:latin typeface="Consolas"/>
              </a:rPr>
              <a:t/>
            </a:r>
            <a:br>
              <a:rPr lang="en-US" sz="1200" dirty="0" smtClean="0">
                <a:latin typeface="Consolas"/>
              </a:rPr>
            </a:br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class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smtClean="0">
                <a:solidFill>
                  <a:srgbClr val="267F99"/>
                </a:solidFill>
                <a:latin typeface="Consolas"/>
              </a:rPr>
              <a:t>Animal</a:t>
            </a:r>
            <a:endParaRPr lang="en-US" sz="1200" dirty="0" smtClean="0">
              <a:latin typeface="Consolas"/>
            </a:endParaRPr>
          </a:p>
          <a:p>
            <a:r>
              <a:rPr lang="en-US" sz="1200" dirty="0" smtClean="0">
                <a:latin typeface="Consolas"/>
              </a:rPr>
              <a:t>{</a:t>
            </a:r>
          </a:p>
          <a:p>
            <a:r>
              <a:rPr lang="en-US" sz="1200" dirty="0" smtClean="0">
                <a:latin typeface="Consolas"/>
              </a:rPr>
              <a:t>    </a:t>
            </a:r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void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smtClean="0">
                <a:solidFill>
                  <a:srgbClr val="795E26"/>
                </a:solidFill>
                <a:latin typeface="Consolas"/>
              </a:rPr>
              <a:t>Speak</a:t>
            </a:r>
            <a:r>
              <a:rPr lang="en-US" sz="1200" dirty="0" smtClean="0">
                <a:latin typeface="Consolas"/>
              </a:rPr>
              <a:t>() =&gt;</a:t>
            </a:r>
          </a:p>
          <a:p>
            <a:r>
              <a:rPr lang="en-US" sz="1200" dirty="0" smtClean="0">
                <a:latin typeface="Consolas"/>
              </a:rPr>
              <a:t>        </a:t>
            </a:r>
            <a:r>
              <a:rPr lang="en-US" sz="1200" dirty="0" err="1" smtClean="0">
                <a:solidFill>
                  <a:srgbClr val="001080"/>
                </a:solidFill>
                <a:latin typeface="Consolas"/>
              </a:rPr>
              <a:t>Console</a:t>
            </a:r>
            <a:r>
              <a:rPr lang="en-US" sz="1200" dirty="0" err="1" smtClean="0">
                <a:latin typeface="Consolas"/>
              </a:rPr>
              <a:t>.</a:t>
            </a:r>
            <a:r>
              <a:rPr lang="en-US" sz="1200" dirty="0" err="1" smtClean="0">
                <a:solidFill>
                  <a:srgbClr val="795E26"/>
                </a:solidFill>
                <a:latin typeface="Consolas"/>
              </a:rPr>
              <a:t>WriteLine</a:t>
            </a:r>
            <a:r>
              <a:rPr lang="en-US" sz="1200" dirty="0" smtClean="0">
                <a:latin typeface="Consolas"/>
              </a:rPr>
              <a:t>(</a:t>
            </a:r>
            <a:r>
              <a:rPr lang="en-US" sz="1200" dirty="0" smtClean="0">
                <a:solidFill>
                  <a:srgbClr val="A31515"/>
                </a:solidFill>
                <a:latin typeface="Consolas"/>
              </a:rPr>
              <a:t>"Animal speaks"</a:t>
            </a:r>
            <a:r>
              <a:rPr lang="en-US" sz="1200" dirty="0" smtClean="0">
                <a:latin typeface="Consolas"/>
              </a:rPr>
              <a:t>);</a:t>
            </a:r>
          </a:p>
          <a:p>
            <a:r>
              <a:rPr lang="en-US" sz="1200" dirty="0" smtClean="0">
                <a:latin typeface="Consolas"/>
              </a:rPr>
              <a:t>}</a:t>
            </a:r>
          </a:p>
          <a:p>
            <a:r>
              <a:rPr lang="en-US" sz="1200" dirty="0" smtClean="0">
                <a:latin typeface="Consolas"/>
              </a:rPr>
              <a:t/>
            </a:r>
            <a:br>
              <a:rPr lang="en-US" sz="1200" dirty="0" smtClean="0">
                <a:latin typeface="Consolas"/>
              </a:rPr>
            </a:br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class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smtClean="0">
                <a:solidFill>
                  <a:srgbClr val="267F99"/>
                </a:solidFill>
                <a:latin typeface="Consolas"/>
              </a:rPr>
              <a:t>Dog</a:t>
            </a:r>
            <a:r>
              <a:rPr lang="en-US" sz="1200" dirty="0" smtClean="0">
                <a:latin typeface="Consolas"/>
              </a:rPr>
              <a:t> : </a:t>
            </a:r>
            <a:r>
              <a:rPr lang="en-US" sz="1200" dirty="0" smtClean="0">
                <a:solidFill>
                  <a:srgbClr val="267F99"/>
                </a:solidFill>
                <a:latin typeface="Consolas"/>
              </a:rPr>
              <a:t>Animal</a:t>
            </a:r>
            <a:endParaRPr lang="en-US" sz="1200" dirty="0" smtClean="0">
              <a:latin typeface="Consolas"/>
            </a:endParaRPr>
          </a:p>
          <a:p>
            <a:r>
              <a:rPr lang="en-US" sz="1200" dirty="0" smtClean="0">
                <a:latin typeface="Consolas"/>
              </a:rPr>
              <a:t>{</a:t>
            </a:r>
          </a:p>
          <a:p>
            <a:r>
              <a:rPr lang="en-US" sz="1200" dirty="0" smtClean="0">
                <a:latin typeface="Consolas"/>
              </a:rPr>
              <a:t>    </a:t>
            </a:r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smtClean="0">
                <a:solidFill>
                  <a:srgbClr val="FF0000"/>
                </a:solidFill>
                <a:latin typeface="Consolas"/>
              </a:rPr>
              <a:t>new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void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smtClean="0">
                <a:solidFill>
                  <a:srgbClr val="795E26"/>
                </a:solidFill>
                <a:latin typeface="Consolas"/>
              </a:rPr>
              <a:t>Speak</a:t>
            </a:r>
            <a:r>
              <a:rPr lang="en-US" sz="1200" dirty="0" smtClean="0">
                <a:latin typeface="Consolas"/>
              </a:rPr>
              <a:t>() =&gt;</a:t>
            </a:r>
          </a:p>
          <a:p>
            <a:r>
              <a:rPr lang="en-US" sz="1200" dirty="0" smtClean="0">
                <a:latin typeface="Consolas"/>
              </a:rPr>
              <a:t>        </a:t>
            </a:r>
            <a:r>
              <a:rPr lang="en-US" sz="1200" dirty="0" err="1" smtClean="0">
                <a:solidFill>
                  <a:srgbClr val="001080"/>
                </a:solidFill>
                <a:latin typeface="Consolas"/>
              </a:rPr>
              <a:t>Console</a:t>
            </a:r>
            <a:r>
              <a:rPr lang="en-US" sz="1200" dirty="0" err="1" smtClean="0">
                <a:latin typeface="Consolas"/>
              </a:rPr>
              <a:t>.</a:t>
            </a:r>
            <a:r>
              <a:rPr lang="en-US" sz="1200" dirty="0" err="1" smtClean="0">
                <a:solidFill>
                  <a:srgbClr val="795E26"/>
                </a:solidFill>
                <a:latin typeface="Consolas"/>
              </a:rPr>
              <a:t>WriteLine</a:t>
            </a:r>
            <a:r>
              <a:rPr lang="en-US" sz="1200" dirty="0" smtClean="0">
                <a:latin typeface="Consolas"/>
              </a:rPr>
              <a:t>(</a:t>
            </a:r>
            <a:r>
              <a:rPr lang="en-US" sz="1200" dirty="0" smtClean="0">
                <a:solidFill>
                  <a:srgbClr val="A31515"/>
                </a:solidFill>
                <a:latin typeface="Consolas"/>
              </a:rPr>
              <a:t>"Dog barks"</a:t>
            </a:r>
            <a:r>
              <a:rPr lang="en-US" sz="1200" dirty="0" smtClean="0">
                <a:latin typeface="Consolas"/>
              </a:rPr>
              <a:t>);</a:t>
            </a:r>
          </a:p>
          <a:p>
            <a:r>
              <a:rPr lang="en-US" sz="1200" dirty="0" smtClean="0">
                <a:latin typeface="Consolas"/>
              </a:rPr>
              <a:t>}</a:t>
            </a:r>
            <a:endParaRPr lang="en-US" sz="1200" dirty="0">
              <a:latin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2139944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78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2800" dirty="0" smtClean="0"/>
              <a:t>Полиморфизм в действии</a:t>
            </a:r>
            <a:endParaRPr sz="2800" dirty="0"/>
          </a:p>
        </p:txBody>
      </p:sp>
      <p:sp>
        <p:nvSpPr>
          <p:cNvPr id="3" name="AutoShape 2" descr="Принципы ООП для начинающих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AutoShape 4" descr="https://senior.ua/storage/article/content/9d1b2cdf-cf03-475a-927e-f3d89bdcf63d.jpe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Прямоугольник 5"/>
          <p:cNvSpPr/>
          <p:nvPr/>
        </p:nvSpPr>
        <p:spPr>
          <a:xfrm>
            <a:off x="512993" y="1116836"/>
            <a:ext cx="350668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684451" y="1227383"/>
            <a:ext cx="4056527" cy="270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Прямоугольник 6"/>
          <p:cNvSpPr/>
          <p:nvPr/>
        </p:nvSpPr>
        <p:spPr>
          <a:xfrm>
            <a:off x="506295" y="1293503"/>
            <a:ext cx="4041157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/>
              <a:t>Благодаря использованию полиморфизма, мы можем обращаться ко всем объектам, используя один и тот же интерфейс.</a:t>
            </a:r>
          </a:p>
          <a:p>
            <a:endParaRPr lang="ru-RU" dirty="0" smtClean="0"/>
          </a:p>
          <a:p>
            <a:r>
              <a:rPr lang="ru-RU" dirty="0" smtClean="0"/>
              <a:t>Пример:</a:t>
            </a:r>
          </a:p>
          <a:p>
            <a:r>
              <a:rPr lang="ru-RU" dirty="0" smtClean="0"/>
              <a:t>Допустим у меня есть массив фигур, которые нужно нарисовать, используя декартовы координаты:</a:t>
            </a:r>
            <a:endParaRPr lang="en-US" dirty="0" smtClean="0"/>
          </a:p>
          <a:p>
            <a:endParaRPr lang="ru-RU" dirty="0" smtClean="0"/>
          </a:p>
          <a:p>
            <a:r>
              <a:rPr lang="en-US" sz="1200" dirty="0" err="1">
                <a:solidFill>
                  <a:srgbClr val="AF00DB"/>
                </a:solidFill>
                <a:latin typeface="Consolas" panose="020B0609020204030204" pitchFamily="49" charset="0"/>
              </a:rPr>
              <a:t>foreach</a:t>
            </a:r>
            <a:r>
              <a:rPr lang="en-US" sz="1200" dirty="0">
                <a:latin typeface="Consolas" panose="020B0609020204030204" pitchFamily="49" charset="0"/>
              </a:rPr>
              <a:t> (</a:t>
            </a:r>
            <a:r>
              <a:rPr lang="en-US" sz="1200" dirty="0">
                <a:solidFill>
                  <a:srgbClr val="267F99"/>
                </a:solidFill>
                <a:latin typeface="Consolas" panose="020B0609020204030204" pitchFamily="49" charset="0"/>
              </a:rPr>
              <a:t>Shape</a:t>
            </a:r>
            <a:r>
              <a:rPr lang="en-US" sz="1200" dirty="0"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1080"/>
                </a:solidFill>
                <a:latin typeface="Consolas" panose="020B0609020204030204" pitchFamily="49" charset="0"/>
              </a:rPr>
              <a:t>shape</a:t>
            </a:r>
            <a:r>
              <a:rPr lang="en-US" sz="1200" dirty="0"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AF00DB"/>
                </a:solidFill>
                <a:latin typeface="Consolas" panose="020B0609020204030204" pitchFamily="49" charset="0"/>
              </a:rPr>
              <a:t>in</a:t>
            </a:r>
            <a:r>
              <a:rPr lang="en-US" sz="1200" dirty="0"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1080"/>
                </a:solidFill>
                <a:latin typeface="Consolas" panose="020B0609020204030204" pitchFamily="49" charset="0"/>
              </a:rPr>
              <a:t>shapes</a:t>
            </a:r>
            <a:r>
              <a:rPr lang="en-US" sz="1200" dirty="0">
                <a:latin typeface="Consolas" panose="020B0609020204030204" pitchFamily="49" charset="0"/>
              </a:rPr>
              <a:t>)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    </a:t>
            </a:r>
            <a:r>
              <a:rPr lang="en-US" sz="1200" dirty="0" err="1">
                <a:solidFill>
                  <a:srgbClr val="001080"/>
                </a:solidFill>
                <a:latin typeface="Consolas" panose="020B0609020204030204" pitchFamily="49" charset="0"/>
              </a:rPr>
              <a:t>shape</a:t>
            </a:r>
            <a:r>
              <a:rPr lang="en-US" sz="1200" dirty="0" err="1">
                <a:latin typeface="Consolas" panose="020B0609020204030204" pitchFamily="49" charset="0"/>
              </a:rPr>
              <a:t>.</a:t>
            </a:r>
            <a:r>
              <a:rPr lang="en-US" sz="1200" dirty="0" err="1">
                <a:solidFill>
                  <a:srgbClr val="795E26"/>
                </a:solidFill>
                <a:latin typeface="Consolas" panose="020B0609020204030204" pitchFamily="49" charset="0"/>
              </a:rPr>
              <a:t>Draw</a:t>
            </a:r>
            <a:r>
              <a:rPr lang="en-US" sz="1200" dirty="0">
                <a:latin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en-US" sz="1200" dirty="0">
                <a:latin typeface="Consolas" panose="020B0609020204030204" pitchFamily="49" charset="0"/>
              </a:rPr>
              <a:t>, </a:t>
            </a:r>
            <a:r>
              <a:rPr lang="en-US" sz="1200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en-US" sz="1200" dirty="0"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xmlns="" val="223727751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Для любителей видеоигр</a:t>
            </a:r>
            <a:endParaRPr lang="ru-RU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0701" y="1177785"/>
            <a:ext cx="4714086" cy="28787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indent="-342900">
              <a:lnSpc>
                <a:spcPct val="115000"/>
              </a:lnSpc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В </a:t>
            </a:r>
            <a:r>
              <a:rPr lang="ru-RU" dirty="0" err="1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шутерах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 довольно часто можно встретить смену оружия у игрока.</a:t>
            </a:r>
          </a:p>
          <a:p>
            <a:pPr indent="-342900">
              <a:lnSpc>
                <a:spcPct val="115000"/>
              </a:lnSpc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Допустим игрок выбирает оружие для персонажа игры, </a:t>
            </a:r>
            <a:r>
              <a:rPr lang="ru-RU" dirty="0" err="1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кликая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 на объект из списка.</a:t>
            </a:r>
          </a:p>
          <a:p>
            <a:pPr lvl="0" indent="-342900">
              <a:lnSpc>
                <a:spcPct val="115000"/>
              </a:lnSpc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Полиморфизм подразумевает, что объекты программно выглядят одинаково для объекта персонажа, так как реализуют один и тот же интерфейс(абстракция). </a:t>
            </a:r>
          </a:p>
          <a:p>
            <a:pPr lvl="0" indent="-342900">
              <a:lnSpc>
                <a:spcPct val="115000"/>
              </a:lnSpc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Смена оружия не влечет за собой внесения каких-либо изменений в код. Данное поведение и </a:t>
            </a:r>
            <a:r>
              <a:rPr lang="ru-RU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является проявлением полиморфизма.</a:t>
            </a:r>
            <a:endParaRPr lang="ru-RU" dirty="0" smtClean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848292" y="907884"/>
            <a:ext cx="2711153" cy="38515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38781624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78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2800" dirty="0" smtClean="0"/>
              <a:t>Вопросы, на которые отвечает полиморфизм</a:t>
            </a:r>
            <a:endParaRPr sz="2800" dirty="0"/>
          </a:p>
        </p:txBody>
      </p:sp>
      <p:sp>
        <p:nvSpPr>
          <p:cNvPr id="3" name="AutoShape 2" descr="Принципы ООП для начинающих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AutoShape 4" descr="https://senior.ua/storage/article/content/9d1b2cdf-cf03-475a-927e-f3d89bdcf63d.jpe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Прямоугольник 5"/>
          <p:cNvSpPr/>
          <p:nvPr/>
        </p:nvSpPr>
        <p:spPr>
          <a:xfrm>
            <a:off x="512993" y="1116836"/>
            <a:ext cx="350668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472542" y="1305777"/>
            <a:ext cx="784911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/>
              <a:t>Итого:</a:t>
            </a:r>
          </a:p>
          <a:p>
            <a:pPr marL="342900" indent="-342900">
              <a:buAutoNum type="arabicPeriod"/>
            </a:pPr>
            <a:r>
              <a:rPr lang="ru-RU" dirty="0" smtClean="0"/>
              <a:t>Я обращаюсь к объекту, не зная его внутренней реализации. </a:t>
            </a:r>
          </a:p>
          <a:p>
            <a:pPr marL="342900" indent="-342900">
              <a:buAutoNum type="arabicPeriod"/>
            </a:pPr>
            <a:r>
              <a:rPr lang="ru-RU" dirty="0" smtClean="0"/>
              <a:t>Код универсальный </a:t>
            </a:r>
            <a:r>
              <a:rPr lang="ru-RU" smtClean="0"/>
              <a:t>и сделает то, </a:t>
            </a:r>
            <a:r>
              <a:rPr lang="ru-RU" dirty="0" smtClean="0"/>
              <a:t>что нужно (при правильной реализации интерфейса).</a:t>
            </a:r>
          </a:p>
        </p:txBody>
      </p:sp>
    </p:spTree>
    <p:extLst>
      <p:ext uri="{BB962C8B-B14F-4D97-AF65-F5344CB8AC3E}">
        <p14:creationId xmlns:p14="http://schemas.microsoft.com/office/powerpoint/2010/main" xmlns="" val="223727751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4"/>
          <p:cNvSpPr/>
          <p:nvPr/>
        </p:nvSpPr>
        <p:spPr>
          <a:xfrm>
            <a:off x="624575" y="2652575"/>
            <a:ext cx="1499100" cy="1815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3" name="Google Shape;153;p34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dirty="0" smtClean="0"/>
              <a:t>ООП</a:t>
            </a:r>
            <a:endParaRPr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i="1" dirty="0"/>
          </a:p>
        </p:txBody>
      </p:sp>
      <p:pic>
        <p:nvPicPr>
          <p:cNvPr id="155" name="Google Shape;155;p34"/>
          <p:cNvPicPr preferRelativeResize="0"/>
          <p:nvPr/>
        </p:nvPicPr>
        <p:blipFill rotWithShape="1">
          <a:blip r:embed="rId3">
            <a:alphaModFix/>
          </a:blip>
          <a:srcRect t="941" b="941"/>
          <a:stretch/>
        </p:blipFill>
        <p:spPr>
          <a:xfrm>
            <a:off x="1033167" y="2867584"/>
            <a:ext cx="1383000" cy="1365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56" name="Google Shape;156;p34"/>
          <p:cNvSpPr txBox="1"/>
          <p:nvPr/>
        </p:nvSpPr>
        <p:spPr>
          <a:xfrm>
            <a:off x="500550" y="503025"/>
            <a:ext cx="77967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 dirty="0" smtClean="0">
                <a:solidFill>
                  <a:srgbClr val="FF7700"/>
                </a:solidFill>
                <a:latin typeface="Roboto"/>
                <a:ea typeface="Roboto"/>
                <a:cs typeface="Roboto"/>
                <a:sym typeface="Roboto"/>
              </a:rPr>
              <a:t>Тема открытого урока</a:t>
            </a:r>
            <a:endParaRPr sz="1700" dirty="0">
              <a:solidFill>
                <a:srgbClr val="FF77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7" name="Google Shape;157;p34"/>
          <p:cNvSpPr txBox="1"/>
          <p:nvPr/>
        </p:nvSpPr>
        <p:spPr>
          <a:xfrm>
            <a:off x="3248849" y="2988499"/>
            <a:ext cx="5308673" cy="1364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>
              <a:buClr>
                <a:schemeClr val="dk1"/>
              </a:buClr>
              <a:buSzPct val="84615"/>
            </a:pPr>
            <a:r>
              <a:rPr lang="ru-RU" sz="1600" b="1" i="1" dirty="0">
                <a:solidFill>
                  <a:schemeClr val="dk1"/>
                </a:solidFill>
              </a:rPr>
              <a:t>Нилов Павел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4615"/>
              <a:buFont typeface="Arial"/>
              <a:buNone/>
            </a:pPr>
            <a:endParaRPr lang="ru" sz="1300" i="1" dirty="0" smtClean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4615"/>
              <a:buFont typeface="Arial"/>
              <a:buNone/>
            </a:pPr>
            <a:r>
              <a:rPr lang="ru" sz="1300" i="1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Преподаватель </a:t>
            </a:r>
            <a:r>
              <a:rPr lang="ru" sz="1300" i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курса C# </a:t>
            </a:r>
            <a:r>
              <a:rPr lang="ru" sz="1300" i="1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Professional, </a:t>
            </a:r>
            <a:r>
              <a:rPr lang="en-US" sz="1300" i="1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C# Basic</a:t>
            </a:r>
            <a:endParaRPr sz="1300" i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i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i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Контакты:t.me/@NilovPavel</a:t>
            </a:r>
            <a:endParaRPr sz="1300" i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i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8" name="Google Shape;158;p3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077621" y="258179"/>
            <a:ext cx="652375" cy="6523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xmlns="" val="18498323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78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2800" dirty="0" smtClean="0"/>
              <a:t>Задачи по тематике полиморфизма</a:t>
            </a:r>
            <a:endParaRPr sz="2800" dirty="0"/>
          </a:p>
        </p:txBody>
      </p:sp>
      <p:sp>
        <p:nvSpPr>
          <p:cNvPr id="3" name="AutoShape 2" descr="Принципы ООП для начинающих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AutoShape 4" descr="https://senior.ua/storage/article/content/9d1b2cdf-cf03-475a-927e-f3d89bdcf63d.jpe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Прямоугольник 5"/>
          <p:cNvSpPr/>
          <p:nvPr/>
        </p:nvSpPr>
        <p:spPr>
          <a:xfrm>
            <a:off x="512993" y="1116836"/>
            <a:ext cx="350668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472542" y="1305777"/>
            <a:ext cx="6772808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/>
              <a:t>1. Описать класс </a:t>
            </a:r>
            <a:r>
              <a:rPr lang="en-US" dirty="0" err="1" smtClean="0">
                <a:solidFill>
                  <a:srgbClr val="267F99"/>
                </a:solidFill>
                <a:latin typeface="Consolas"/>
              </a:rPr>
              <a:t>Hitman</a:t>
            </a:r>
            <a:endParaRPr lang="ru-RU" dirty="0" smtClean="0"/>
          </a:p>
          <a:p>
            <a:r>
              <a:rPr lang="ru-RU" dirty="0" smtClean="0"/>
              <a:t>1.1 Добавить в класс </a:t>
            </a:r>
            <a:r>
              <a:rPr lang="en-US" dirty="0" err="1" smtClean="0">
                <a:solidFill>
                  <a:srgbClr val="267F99"/>
                </a:solidFill>
                <a:latin typeface="Consolas"/>
              </a:rPr>
              <a:t>Hitman</a:t>
            </a:r>
            <a:r>
              <a:rPr lang="ru-RU" dirty="0" smtClean="0"/>
              <a:t> поле </a:t>
            </a:r>
            <a:r>
              <a:rPr lang="ru-RU" dirty="0" err="1" smtClean="0"/>
              <a:t>c</a:t>
            </a:r>
            <a:r>
              <a:rPr lang="ru-RU" dirty="0" smtClean="0"/>
              <a:t> </a:t>
            </a:r>
            <a:r>
              <a:rPr lang="en-US" dirty="0" err="1" smtClean="0">
                <a:solidFill>
                  <a:srgbClr val="001080"/>
                </a:solidFill>
                <a:latin typeface="Consolas"/>
              </a:rPr>
              <a:t>currentTool</a:t>
            </a:r>
            <a:r>
              <a:rPr lang="ru-RU" dirty="0" smtClean="0"/>
              <a:t> типа </a:t>
            </a:r>
            <a:r>
              <a:rPr lang="en-US" dirty="0" err="1" smtClean="0">
                <a:solidFill>
                  <a:srgbClr val="267F99"/>
                </a:solidFill>
                <a:latin typeface="Consolas"/>
              </a:rPr>
              <a:t>ITool</a:t>
            </a:r>
            <a:r>
              <a:rPr lang="ru-RU" dirty="0" smtClean="0"/>
              <a:t>(интерфейс)</a:t>
            </a:r>
          </a:p>
          <a:p>
            <a:r>
              <a:rPr lang="ru-RU" dirty="0" smtClean="0"/>
              <a:t>1.2 </a:t>
            </a:r>
            <a:r>
              <a:rPr lang="ru-RU" dirty="0" smtClean="0"/>
              <a:t>Добавить в класс </a:t>
            </a:r>
            <a:r>
              <a:rPr lang="en-US" dirty="0" err="1" smtClean="0">
                <a:solidFill>
                  <a:srgbClr val="267F99"/>
                </a:solidFill>
                <a:latin typeface="Consolas"/>
              </a:rPr>
              <a:t>Hitman</a:t>
            </a:r>
            <a:r>
              <a:rPr lang="ru-RU" dirty="0" smtClean="0"/>
              <a:t> </a:t>
            </a:r>
            <a:r>
              <a:rPr lang="ru-RU" dirty="0" smtClean="0"/>
              <a:t>поле и </a:t>
            </a:r>
            <a:r>
              <a:rPr lang="ru-RU" dirty="0" smtClean="0"/>
              <a:t>свойство</a:t>
            </a:r>
            <a:r>
              <a:rPr lang="en-US" dirty="0" smtClean="0"/>
              <a:t> </a:t>
            </a:r>
            <a:r>
              <a:rPr lang="en-US" dirty="0" err="1" smtClean="0">
                <a:solidFill>
                  <a:srgbClr val="001080"/>
                </a:solidFill>
                <a:latin typeface="Consolas"/>
              </a:rPr>
              <a:t>currentClothSet</a:t>
            </a:r>
            <a:r>
              <a:rPr lang="ru-RU" dirty="0" smtClean="0"/>
              <a:t> типа </a:t>
            </a:r>
            <a:r>
              <a:rPr lang="en-US" dirty="0" err="1" smtClean="0">
                <a:solidFill>
                  <a:srgbClr val="267F99"/>
                </a:solidFill>
                <a:latin typeface="Consolas"/>
              </a:rPr>
              <a:t>IClothSet</a:t>
            </a:r>
            <a:r>
              <a:rPr lang="ru-RU" dirty="0" smtClean="0"/>
              <a:t>(интерфейс</a:t>
            </a:r>
            <a:r>
              <a:rPr lang="ru-RU" dirty="0" smtClean="0"/>
              <a:t>)</a:t>
            </a:r>
          </a:p>
          <a:p>
            <a:r>
              <a:rPr lang="ru-RU" dirty="0" smtClean="0"/>
              <a:t>1.3 Добавить </a:t>
            </a:r>
            <a:r>
              <a:rPr lang="ru-RU" dirty="0" smtClean="0"/>
              <a:t>метод</a:t>
            </a:r>
            <a:r>
              <a:rPr lang="en-US" dirty="0" smtClean="0"/>
              <a:t> </a:t>
            </a:r>
            <a:r>
              <a:rPr lang="en-US" dirty="0" err="1" smtClean="0">
                <a:solidFill>
                  <a:srgbClr val="795E26"/>
                </a:solidFill>
                <a:latin typeface="Consolas"/>
              </a:rPr>
              <a:t>SetNextTools</a:t>
            </a:r>
            <a:r>
              <a:rPr lang="en-US" dirty="0" smtClean="0">
                <a:latin typeface="Consolas"/>
              </a:rPr>
              <a:t>()</a:t>
            </a:r>
            <a:endParaRPr lang="ru-RU" dirty="0" smtClean="0"/>
          </a:p>
          <a:p>
            <a:r>
              <a:rPr lang="ru-RU" dirty="0" smtClean="0"/>
              <a:t>1.4 Добавить </a:t>
            </a:r>
            <a:r>
              <a:rPr lang="ru-RU" dirty="0" smtClean="0"/>
              <a:t>метод</a:t>
            </a:r>
            <a:r>
              <a:rPr lang="en-US" dirty="0" smtClean="0"/>
              <a:t> </a:t>
            </a:r>
            <a:r>
              <a:rPr lang="en-US" dirty="0" err="1" smtClean="0">
                <a:solidFill>
                  <a:srgbClr val="795E26"/>
                </a:solidFill>
                <a:latin typeface="Consolas"/>
              </a:rPr>
              <a:t>ChangeClothes</a:t>
            </a:r>
            <a:r>
              <a:rPr lang="ru-RU" dirty="0" smtClean="0"/>
              <a:t>(</a:t>
            </a:r>
            <a:r>
              <a:rPr lang="en-US" dirty="0" err="1" smtClean="0">
                <a:solidFill>
                  <a:srgbClr val="267F99"/>
                </a:solidFill>
                <a:latin typeface="Consolas"/>
              </a:rPr>
              <a:t>IClothSet</a:t>
            </a:r>
            <a:r>
              <a:rPr lang="en-US" dirty="0" smtClean="0">
                <a:solidFill>
                  <a:srgbClr val="267F99"/>
                </a:solidFill>
                <a:latin typeface="Consolas"/>
              </a:rPr>
              <a:t> </a:t>
            </a:r>
            <a:r>
              <a:rPr lang="en-US" dirty="0" err="1" smtClean="0">
                <a:solidFill>
                  <a:srgbClr val="001080"/>
                </a:solidFill>
                <a:latin typeface="Consolas"/>
              </a:rPr>
              <a:t>clothSet</a:t>
            </a:r>
            <a:r>
              <a:rPr lang="ru-RU" dirty="0" smtClean="0"/>
              <a:t>)</a:t>
            </a:r>
            <a:endParaRPr lang="ru-RU" dirty="0" smtClean="0"/>
          </a:p>
          <a:p>
            <a:r>
              <a:rPr lang="ru-RU" dirty="0" smtClean="0"/>
              <a:t>1.5 Добавить в класс </a:t>
            </a:r>
            <a:r>
              <a:rPr lang="en-US" dirty="0" err="1" smtClean="0">
                <a:solidFill>
                  <a:srgbClr val="267F99"/>
                </a:solidFill>
                <a:latin typeface="Consolas"/>
              </a:rPr>
              <a:t>Hitman</a:t>
            </a:r>
            <a:r>
              <a:rPr lang="ru-RU" dirty="0" smtClean="0"/>
              <a:t> </a:t>
            </a:r>
            <a:r>
              <a:rPr lang="ru-RU" dirty="0" smtClean="0"/>
              <a:t>поле </a:t>
            </a:r>
            <a:r>
              <a:rPr lang="en-US" dirty="0" err="1" smtClean="0">
                <a:solidFill>
                  <a:srgbClr val="001080"/>
                </a:solidFill>
                <a:latin typeface="Consolas"/>
              </a:rPr>
              <a:t>allTools</a:t>
            </a:r>
            <a:r>
              <a:rPr lang="ru-RU" dirty="0" smtClean="0"/>
              <a:t> </a:t>
            </a:r>
            <a:r>
              <a:rPr lang="ru-RU" dirty="0" smtClean="0"/>
              <a:t>типа </a:t>
            </a:r>
            <a:r>
              <a:rPr lang="en-US" dirty="0" smtClean="0">
                <a:solidFill>
                  <a:srgbClr val="267F99"/>
                </a:solidFill>
                <a:latin typeface="Consolas"/>
              </a:rPr>
              <a:t>List</a:t>
            </a:r>
            <a:r>
              <a:rPr lang="en-US" dirty="0" smtClean="0">
                <a:latin typeface="Consolas"/>
              </a:rPr>
              <a:t>&lt;</a:t>
            </a:r>
            <a:r>
              <a:rPr lang="en-US" dirty="0" err="1" smtClean="0">
                <a:solidFill>
                  <a:srgbClr val="267F99"/>
                </a:solidFill>
                <a:latin typeface="Consolas"/>
              </a:rPr>
              <a:t>Itool</a:t>
            </a:r>
            <a:r>
              <a:rPr lang="en-US" dirty="0" smtClean="0">
                <a:latin typeface="Consolas"/>
              </a:rPr>
              <a:t>&gt;</a:t>
            </a:r>
          </a:p>
          <a:p>
            <a:r>
              <a:rPr lang="ru-RU" dirty="0" smtClean="0"/>
              <a:t>+ </a:t>
            </a:r>
            <a:r>
              <a:rPr lang="ru-RU" dirty="0" smtClean="0"/>
              <a:t>инициализировать</a:t>
            </a:r>
          </a:p>
          <a:p>
            <a:r>
              <a:rPr lang="ru-RU" dirty="0" smtClean="0"/>
              <a:t>1.6 Добавить в класс </a:t>
            </a:r>
            <a:r>
              <a:rPr lang="en-US" dirty="0" err="1" smtClean="0">
                <a:solidFill>
                  <a:srgbClr val="267F99"/>
                </a:solidFill>
                <a:latin typeface="Consolas"/>
              </a:rPr>
              <a:t>Hitman</a:t>
            </a:r>
            <a:r>
              <a:rPr lang="ru-RU" dirty="0" smtClean="0"/>
              <a:t> метод</a:t>
            </a:r>
            <a:r>
              <a:rPr lang="en-US" dirty="0" smtClean="0"/>
              <a:t> </a:t>
            </a:r>
            <a:r>
              <a:rPr lang="en-US" dirty="0" err="1" smtClean="0">
                <a:solidFill>
                  <a:srgbClr val="795E26"/>
                </a:solidFill>
                <a:latin typeface="Consolas"/>
              </a:rPr>
              <a:t>ShootViaCurrentTool</a:t>
            </a:r>
            <a:r>
              <a:rPr lang="en-US" dirty="0" smtClean="0">
                <a:latin typeface="Consolas"/>
              </a:rPr>
              <a:t>()</a:t>
            </a:r>
            <a:endParaRPr lang="ru-RU" dirty="0" smtClean="0"/>
          </a:p>
          <a:p>
            <a:r>
              <a:rPr lang="ru-RU" dirty="0" smtClean="0"/>
              <a:t>2. Описать интерфейсы</a:t>
            </a:r>
          </a:p>
          <a:p>
            <a:r>
              <a:rPr lang="ru-RU" dirty="0" smtClean="0"/>
              <a:t>2.1 </a:t>
            </a:r>
            <a:r>
              <a:rPr lang="ru-RU" dirty="0" smtClean="0"/>
              <a:t>Описать интерфейс </a:t>
            </a:r>
            <a:r>
              <a:rPr lang="en-US" dirty="0" err="1" smtClean="0">
                <a:solidFill>
                  <a:srgbClr val="267F99"/>
                </a:solidFill>
                <a:latin typeface="Consolas"/>
              </a:rPr>
              <a:t>ITool</a:t>
            </a:r>
            <a:endParaRPr lang="ru-RU" dirty="0" smtClean="0"/>
          </a:p>
          <a:p>
            <a:r>
              <a:rPr lang="ru-RU" dirty="0" smtClean="0"/>
              <a:t>2.1.1 Добавить метод </a:t>
            </a:r>
            <a:r>
              <a:rPr lang="en-US" dirty="0" smtClean="0">
                <a:solidFill>
                  <a:srgbClr val="795E26"/>
                </a:solidFill>
                <a:latin typeface="Consolas"/>
              </a:rPr>
              <a:t>Shoot</a:t>
            </a:r>
            <a:r>
              <a:rPr lang="en-US" dirty="0" smtClean="0">
                <a:latin typeface="Consolas"/>
              </a:rPr>
              <a:t>()</a:t>
            </a:r>
            <a:r>
              <a:rPr lang="ru-RU" dirty="0" smtClean="0"/>
              <a:t> </a:t>
            </a:r>
            <a:r>
              <a:rPr lang="ru-RU" dirty="0" smtClean="0"/>
              <a:t>без реализации</a:t>
            </a:r>
          </a:p>
          <a:p>
            <a:r>
              <a:rPr lang="ru-RU" dirty="0" smtClean="0"/>
              <a:t>2.1.2 Создать &gt;=2 любых реализаций </a:t>
            </a:r>
            <a:r>
              <a:rPr lang="ru-RU" dirty="0" err="1" smtClean="0"/>
              <a:t>интерйейса</a:t>
            </a:r>
            <a:r>
              <a:rPr lang="ru-RU" dirty="0" smtClean="0"/>
              <a:t>.</a:t>
            </a:r>
          </a:p>
          <a:p>
            <a:r>
              <a:rPr lang="ru-RU" dirty="0" smtClean="0"/>
              <a:t>2.2 Описать интерфейс </a:t>
            </a:r>
            <a:r>
              <a:rPr lang="en-US" dirty="0" err="1" smtClean="0">
                <a:solidFill>
                  <a:srgbClr val="267F99"/>
                </a:solidFill>
                <a:latin typeface="Consolas"/>
              </a:rPr>
              <a:t>IClothSet</a:t>
            </a:r>
            <a:endParaRPr lang="ru-RU" dirty="0" smtClean="0"/>
          </a:p>
          <a:p>
            <a:r>
              <a:rPr lang="ru-RU" dirty="0" smtClean="0"/>
              <a:t>2.2.1 При желании можно добавить пару методов</a:t>
            </a:r>
          </a:p>
          <a:p>
            <a:r>
              <a:rPr lang="ru-RU" dirty="0" smtClean="0"/>
              <a:t>2.2.2 Создать &gt;=2 любых реализаций </a:t>
            </a:r>
            <a:r>
              <a:rPr lang="ru-RU" dirty="0" smtClean="0"/>
              <a:t>интер</a:t>
            </a:r>
            <a:r>
              <a:rPr lang="ru-RU" dirty="0" smtClean="0"/>
              <a:t>ф</a:t>
            </a:r>
            <a:r>
              <a:rPr lang="ru-RU" dirty="0" smtClean="0"/>
              <a:t>ейса</a:t>
            </a:r>
            <a:r>
              <a:rPr lang="ru-RU" dirty="0" smtClean="0"/>
              <a:t>.</a:t>
            </a:r>
          </a:p>
        </p:txBody>
      </p:sp>
      <p:pic>
        <p:nvPicPr>
          <p:cNvPr id="1026" name="Picture 2" descr="Поддержка Feral | Hitman: Absolut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flipH="1">
            <a:off x="7267574" y="1025351"/>
            <a:ext cx="1350727" cy="3494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23727751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78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2800" dirty="0" smtClean="0"/>
              <a:t>Задачи по тематике полиморфизма</a:t>
            </a:r>
            <a:endParaRPr sz="2800" dirty="0"/>
          </a:p>
        </p:txBody>
      </p:sp>
      <p:sp>
        <p:nvSpPr>
          <p:cNvPr id="3" name="AutoShape 2" descr="Принципы ООП для начинающих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AutoShape 4" descr="https://senior.ua/storage/article/content/9d1b2cdf-cf03-475a-927e-f3d89bdcf63d.jpe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Прямоугольник 5"/>
          <p:cNvSpPr/>
          <p:nvPr/>
        </p:nvSpPr>
        <p:spPr>
          <a:xfrm>
            <a:off x="512993" y="1116836"/>
            <a:ext cx="350668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480162" y="1138137"/>
            <a:ext cx="8244738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/>
              <a:t>3. Клиентский код:</a:t>
            </a:r>
          </a:p>
          <a:p>
            <a:r>
              <a:rPr lang="ru-RU" dirty="0" smtClean="0"/>
              <a:t>3.1 Создать экземпляр класса </a:t>
            </a:r>
            <a:r>
              <a:rPr lang="en-US" dirty="0" err="1" smtClean="0">
                <a:solidFill>
                  <a:srgbClr val="267F99"/>
                </a:solidFill>
                <a:latin typeface="Consolas"/>
              </a:rPr>
              <a:t>Hitman</a:t>
            </a:r>
            <a:endParaRPr lang="ru-RU" dirty="0" smtClean="0"/>
          </a:p>
          <a:p>
            <a:r>
              <a:rPr lang="ru-RU" dirty="0" smtClean="0"/>
              <a:t>3.2 Сменить оружие на любое другое. Если </a:t>
            </a:r>
            <a:r>
              <a:rPr lang="en-US" dirty="0" err="1" smtClean="0">
                <a:solidFill>
                  <a:srgbClr val="001080"/>
                </a:solidFill>
                <a:latin typeface="Consolas"/>
              </a:rPr>
              <a:t>currentTool</a:t>
            </a:r>
            <a:r>
              <a:rPr lang="en-US" dirty="0" smtClean="0">
                <a:solidFill>
                  <a:srgbClr val="001080"/>
                </a:solidFill>
                <a:latin typeface="Consolas"/>
              </a:rPr>
              <a:t> </a:t>
            </a:r>
            <a:r>
              <a:rPr lang="ru-RU" dirty="0" smtClean="0"/>
              <a:t>пустое</a:t>
            </a:r>
            <a:r>
              <a:rPr lang="ru-RU" dirty="0" smtClean="0"/>
              <a:t>, то задать ему начальное значение</a:t>
            </a:r>
          </a:p>
          <a:p>
            <a:r>
              <a:rPr lang="ru-RU" dirty="0" smtClean="0"/>
              <a:t>3.3 Создать экземпляр одежды</a:t>
            </a:r>
          </a:p>
          <a:p>
            <a:r>
              <a:rPr lang="ru-RU" dirty="0" smtClean="0"/>
              <a:t>3.4 Сменить комплект одежды на созданный в п.3.3</a:t>
            </a:r>
          </a:p>
          <a:p>
            <a:r>
              <a:rPr lang="ru-RU" dirty="0" smtClean="0"/>
              <a:t>3.5 Выстрелить текущим оружием</a:t>
            </a:r>
            <a:endParaRPr lang="ru-RU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34440" y="2836311"/>
            <a:ext cx="6833870" cy="18337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223727751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77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7492036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venir"/>
              <a:buNone/>
            </a:pPr>
            <a:r>
              <a:rPr lang="en-US" sz="6000" dirty="0" smtClean="0"/>
              <a:t>UML</a:t>
            </a:r>
            <a:r>
              <a:rPr lang="ru-RU" sz="6000" dirty="0" smtClean="0"/>
              <a:t> </a:t>
            </a:r>
            <a:r>
              <a:rPr lang="en-US" sz="6000" dirty="0" smtClean="0"/>
              <a:t>(</a:t>
            </a:r>
            <a:r>
              <a:rPr lang="ru-RU" sz="6000" dirty="0" smtClean="0"/>
              <a:t>бонус</a:t>
            </a:r>
            <a:r>
              <a:rPr lang="en-US" sz="6000" dirty="0" smtClean="0"/>
              <a:t>)</a:t>
            </a:r>
            <a:endParaRPr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Что такое </a:t>
            </a:r>
            <a:r>
              <a:rPr lang="en-US" dirty="0" smtClean="0"/>
              <a:t>UML</a:t>
            </a:r>
            <a:endParaRPr lang="ru-RU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66321" y="1139687"/>
            <a:ext cx="4628532" cy="286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15000"/>
              </a:lnSpc>
              <a:spcBef>
                <a:spcPts val="1400"/>
              </a:spcBef>
            </a:pPr>
            <a:endParaRPr lang="ru-RU" sz="1200" dirty="0"/>
          </a:p>
        </p:txBody>
      </p:sp>
      <p:sp>
        <p:nvSpPr>
          <p:cNvPr id="10" name="TextBox 9"/>
          <p:cNvSpPr txBox="1"/>
          <p:nvPr/>
        </p:nvSpPr>
        <p:spPr>
          <a:xfrm>
            <a:off x="566321" y="1139686"/>
            <a:ext cx="281695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ru-RU" sz="1200" b="1" dirty="0" smtClean="0"/>
              <a:t>UML</a:t>
            </a:r>
            <a:r>
              <a:rPr lang="ru-RU" sz="1200" dirty="0" smtClean="0"/>
              <a:t>, или </a:t>
            </a:r>
            <a:r>
              <a:rPr lang="ru-RU" sz="1200" b="1" dirty="0" err="1" smtClean="0"/>
              <a:t>Unified</a:t>
            </a:r>
            <a:r>
              <a:rPr lang="ru-RU" sz="1200" b="1" dirty="0" smtClean="0"/>
              <a:t> </a:t>
            </a:r>
            <a:r>
              <a:rPr lang="ru-RU" sz="1200" b="1" dirty="0" err="1" smtClean="0"/>
              <a:t>Modeling</a:t>
            </a:r>
            <a:r>
              <a:rPr lang="ru-RU" sz="1200" b="1" dirty="0" smtClean="0"/>
              <a:t> </a:t>
            </a:r>
            <a:r>
              <a:rPr lang="ru-RU" sz="1200" b="1" dirty="0" err="1" smtClean="0"/>
              <a:t>Language</a:t>
            </a:r>
            <a:r>
              <a:rPr lang="ru-RU" sz="1200" dirty="0" smtClean="0"/>
              <a:t>, — это унифицированный язык моделирования. Его используют, чтобы создавать диаграммы и схемы для визуализации процессов и явлений.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ru-RU" altLang="ru-RU" sz="1200" dirty="0" smtClean="0">
              <a:solidFill>
                <a:schemeClr val="tx1"/>
              </a:solidFill>
              <a:latin typeface="+mn-lt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ru-RU" sz="1200" b="1" dirty="0" smtClean="0">
                <a:hlinkClick r:id="rId3"/>
              </a:rPr>
              <a:t>Диаграмма классов</a:t>
            </a:r>
            <a:r>
              <a:rPr lang="ru-RU" sz="1200" dirty="0" smtClean="0"/>
              <a:t> (</a:t>
            </a:r>
            <a:r>
              <a:rPr lang="ru-RU" sz="1200" dirty="0" smtClean="0">
                <a:hlinkClick r:id="rId4" tooltip="Английский язык"/>
              </a:rPr>
              <a:t>англ.</a:t>
            </a:r>
            <a:r>
              <a:rPr lang="ru-RU" sz="1200" dirty="0" smtClean="0"/>
              <a:t> </a:t>
            </a:r>
            <a:r>
              <a:rPr lang="ru-RU" sz="1200" i="1" dirty="0" err="1" smtClean="0"/>
              <a:t>class</a:t>
            </a:r>
            <a:r>
              <a:rPr lang="ru-RU" sz="1200" i="1" dirty="0" smtClean="0"/>
              <a:t> </a:t>
            </a:r>
            <a:r>
              <a:rPr lang="ru-RU" sz="1200" i="1" dirty="0" err="1" smtClean="0"/>
              <a:t>diagram</a:t>
            </a:r>
            <a:r>
              <a:rPr lang="ru-RU" sz="1200" dirty="0" smtClean="0"/>
              <a:t>) — структурная </a:t>
            </a:r>
            <a:r>
              <a:rPr lang="ru-RU" sz="1200" dirty="0" smtClean="0">
                <a:hlinkClick r:id="rId5" tooltip="Диаграмма (UML)"/>
              </a:rPr>
              <a:t>диаграмма</a:t>
            </a:r>
            <a:r>
              <a:rPr lang="ru-RU" sz="1200" dirty="0" smtClean="0"/>
              <a:t> языка моделирования </a:t>
            </a:r>
            <a:r>
              <a:rPr lang="ru-RU" sz="1200" dirty="0" smtClean="0">
                <a:hlinkClick r:id="rId6" tooltip="UML"/>
              </a:rPr>
              <a:t>UML</a:t>
            </a:r>
            <a:r>
              <a:rPr lang="ru-RU" sz="1200" dirty="0" smtClean="0"/>
              <a:t>, демонстрирующая общую структуру иерархии </a:t>
            </a:r>
            <a:r>
              <a:rPr lang="ru-RU" sz="1200" dirty="0" smtClean="0">
                <a:hlinkClick r:id="rId7" tooltip="Класс (программирование)"/>
              </a:rPr>
              <a:t>классов</a:t>
            </a:r>
            <a:r>
              <a:rPr lang="ru-RU" sz="1200" dirty="0" smtClean="0"/>
              <a:t> системы, их коопераций, </a:t>
            </a:r>
            <a:r>
              <a:rPr lang="ru-RU" sz="1200" dirty="0" smtClean="0">
                <a:hlinkClick r:id="rId8" tooltip="Поле класса"/>
              </a:rPr>
              <a:t>атрибутов</a:t>
            </a:r>
            <a:r>
              <a:rPr lang="ru-RU" sz="1200" dirty="0" smtClean="0"/>
              <a:t> (полей), </a:t>
            </a:r>
            <a:r>
              <a:rPr lang="ru-RU" sz="1200" dirty="0" smtClean="0">
                <a:hlinkClick r:id="rId9" tooltip="Метод (языки программирования)"/>
              </a:rPr>
              <a:t>методов</a:t>
            </a:r>
            <a:r>
              <a:rPr lang="ru-RU" sz="1200" dirty="0" smtClean="0"/>
              <a:t>, интерфейсов и взаимосвязей (отношений) между ними.</a:t>
            </a:r>
            <a:endParaRPr lang="ru-RU" altLang="ru-RU" sz="1200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3828941" y="1187450"/>
            <a:ext cx="4835634" cy="2782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370274843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Элементы диаграмм</a:t>
            </a:r>
            <a:endParaRPr lang="ru-RU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66321" y="1139687"/>
            <a:ext cx="4628532" cy="286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15000"/>
              </a:lnSpc>
              <a:spcBef>
                <a:spcPts val="1400"/>
              </a:spcBef>
            </a:pPr>
            <a:endParaRPr lang="ru-RU" sz="1200" dirty="0"/>
          </a:p>
        </p:txBody>
      </p:sp>
      <p:sp>
        <p:nvSpPr>
          <p:cNvPr id="16" name="TextBox 15"/>
          <p:cNvSpPr txBox="1"/>
          <p:nvPr/>
        </p:nvSpPr>
        <p:spPr>
          <a:xfrm>
            <a:off x="535841" y="1360666"/>
            <a:ext cx="240547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lvl="0" indent="-228600" eaLnBrk="0" fontAlgn="base" hangingPunct="0">
              <a:spcBef>
                <a:spcPct val="0"/>
              </a:spcBef>
              <a:spcAft>
                <a:spcPct val="0"/>
              </a:spcAft>
              <a:buClrTx/>
              <a:buAutoNum type="arabicPeriod"/>
            </a:pPr>
            <a:r>
              <a:rPr lang="ru-RU" dirty="0" smtClean="0">
                <a:latin typeface="+mn-lt"/>
              </a:rPr>
              <a:t>Сущность класса</a:t>
            </a:r>
          </a:p>
          <a:p>
            <a:pPr marL="228600" lvl="0" indent="-228600" eaLnBrk="0" fontAlgn="base" hangingPunct="0">
              <a:spcBef>
                <a:spcPct val="0"/>
              </a:spcBef>
              <a:spcAft>
                <a:spcPct val="0"/>
              </a:spcAft>
              <a:buClrTx/>
              <a:buAutoNum type="arabicPeriod"/>
            </a:pPr>
            <a:r>
              <a:rPr lang="ru-RU" altLang="ru-RU" dirty="0" smtClean="0">
                <a:solidFill>
                  <a:schemeClr val="tx1"/>
                </a:solidFill>
                <a:latin typeface="+mn-lt"/>
              </a:rPr>
              <a:t>Сущность интерфейса</a:t>
            </a:r>
          </a:p>
          <a:p>
            <a:pPr marL="228600" lvl="0" indent="-228600" eaLnBrk="0" fontAlgn="base" hangingPunct="0">
              <a:spcBef>
                <a:spcPct val="0"/>
              </a:spcBef>
              <a:spcAft>
                <a:spcPct val="0"/>
              </a:spcAft>
              <a:buClrTx/>
              <a:buAutoNum type="arabicPeriod"/>
            </a:pPr>
            <a:r>
              <a:rPr lang="ru-RU" altLang="ru-RU" dirty="0" smtClean="0">
                <a:solidFill>
                  <a:schemeClr val="tx1"/>
                </a:solidFill>
                <a:latin typeface="+mn-lt"/>
              </a:rPr>
              <a:t>Отношение наследования</a:t>
            </a:r>
          </a:p>
          <a:p>
            <a:pPr marL="228600" lvl="0" indent="-228600" eaLnBrk="0" fontAlgn="base" hangingPunct="0">
              <a:spcBef>
                <a:spcPct val="0"/>
              </a:spcBef>
              <a:spcAft>
                <a:spcPct val="0"/>
              </a:spcAft>
              <a:buClrTx/>
              <a:buAutoNum type="arabicPeriod"/>
            </a:pPr>
            <a:r>
              <a:rPr lang="ru-RU" altLang="ru-RU" dirty="0" smtClean="0">
                <a:solidFill>
                  <a:schemeClr val="tx1"/>
                </a:solidFill>
                <a:latin typeface="+mn-lt"/>
              </a:rPr>
              <a:t>Отношение </a:t>
            </a:r>
            <a:r>
              <a:rPr lang="ru-RU" altLang="ru-RU" dirty="0" smtClean="0">
                <a:solidFill>
                  <a:schemeClr val="tx1"/>
                </a:solidFill>
              </a:rPr>
              <a:t>агрегации</a:t>
            </a:r>
            <a:endParaRPr lang="ru-RU" altLang="ru-RU" dirty="0" smtClean="0">
              <a:solidFill>
                <a:schemeClr val="tx1"/>
              </a:solidFill>
              <a:latin typeface="+mn-lt"/>
            </a:endParaRPr>
          </a:p>
          <a:p>
            <a:pPr marL="228600" lvl="0" indent="-228600" eaLnBrk="0" fontAlgn="base" hangingPunct="0">
              <a:spcBef>
                <a:spcPct val="0"/>
              </a:spcBef>
              <a:spcAft>
                <a:spcPct val="0"/>
              </a:spcAft>
              <a:buClrTx/>
              <a:buAutoNum type="arabicPeriod"/>
            </a:pPr>
            <a:r>
              <a:rPr lang="ru-RU" altLang="ru-RU" dirty="0" smtClean="0">
                <a:solidFill>
                  <a:schemeClr val="tx1"/>
                </a:solidFill>
                <a:latin typeface="+mn-lt"/>
              </a:rPr>
              <a:t>Отношение</a:t>
            </a:r>
            <a:r>
              <a:rPr lang="en-US" altLang="ru-RU" dirty="0" smtClean="0">
                <a:solidFill>
                  <a:schemeClr val="tx1"/>
                </a:solidFill>
                <a:latin typeface="+mn-lt"/>
              </a:rPr>
              <a:t> </a:t>
            </a:r>
            <a:r>
              <a:rPr lang="ru-RU" altLang="ru-RU" smtClean="0">
                <a:solidFill>
                  <a:schemeClr val="tx1"/>
                </a:solidFill>
              </a:rPr>
              <a:t>композиции</a:t>
            </a:r>
            <a:endParaRPr lang="ru-RU" altLang="ru-RU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62580" y="1139190"/>
            <a:ext cx="5992813" cy="342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Овал 10"/>
          <p:cNvSpPr/>
          <p:nvPr/>
        </p:nvSpPr>
        <p:spPr>
          <a:xfrm>
            <a:off x="5204460" y="1074420"/>
            <a:ext cx="289560" cy="2895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1</a:t>
            </a:r>
            <a:endParaRPr lang="ru-RU" dirty="0"/>
          </a:p>
        </p:txBody>
      </p:sp>
      <p:sp>
        <p:nvSpPr>
          <p:cNvPr id="12" name="Овал 11"/>
          <p:cNvSpPr/>
          <p:nvPr/>
        </p:nvSpPr>
        <p:spPr>
          <a:xfrm>
            <a:off x="8168640" y="1066800"/>
            <a:ext cx="266700" cy="2667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2</a:t>
            </a:r>
            <a:endParaRPr lang="ru-RU" dirty="0"/>
          </a:p>
        </p:txBody>
      </p:sp>
      <p:sp>
        <p:nvSpPr>
          <p:cNvPr id="13" name="Овал 12"/>
          <p:cNvSpPr/>
          <p:nvPr/>
        </p:nvSpPr>
        <p:spPr>
          <a:xfrm>
            <a:off x="5044440" y="3497580"/>
            <a:ext cx="266700" cy="2667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3</a:t>
            </a:r>
            <a:endParaRPr lang="ru-RU" dirty="0"/>
          </a:p>
        </p:txBody>
      </p:sp>
      <p:sp>
        <p:nvSpPr>
          <p:cNvPr id="14" name="Овал 13"/>
          <p:cNvSpPr/>
          <p:nvPr/>
        </p:nvSpPr>
        <p:spPr>
          <a:xfrm>
            <a:off x="5494020" y="2727960"/>
            <a:ext cx="266700" cy="2667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4</a:t>
            </a:r>
            <a:endParaRPr lang="ru-RU" dirty="0"/>
          </a:p>
        </p:txBody>
      </p:sp>
      <p:sp>
        <p:nvSpPr>
          <p:cNvPr id="15" name="Овал 14"/>
          <p:cNvSpPr/>
          <p:nvPr/>
        </p:nvSpPr>
        <p:spPr>
          <a:xfrm>
            <a:off x="6240780" y="1394460"/>
            <a:ext cx="266700" cy="2667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5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xmlns="" val="370274843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Примеры диаграмм в паттернах проектирования</a:t>
            </a:r>
            <a:endParaRPr lang="ru-RU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66321" y="1139687"/>
            <a:ext cx="4628532" cy="286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15000"/>
              </a:lnSpc>
              <a:spcBef>
                <a:spcPts val="1400"/>
              </a:spcBef>
            </a:pPr>
            <a:endParaRPr lang="ru-RU" sz="1200" dirty="0"/>
          </a:p>
        </p:txBody>
      </p:sp>
      <p:sp>
        <p:nvSpPr>
          <p:cNvPr id="1028" name="AutoShape 4" descr="Структура классов паттерна Абстрактная фабрика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TextBox 4"/>
          <p:cNvSpPr txBox="1"/>
          <p:nvPr/>
        </p:nvSpPr>
        <p:spPr>
          <a:xfrm>
            <a:off x="584200" y="1651000"/>
            <a:ext cx="307808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ru-RU" dirty="0" smtClean="0"/>
              <a:t>Паттерн </a:t>
            </a:r>
            <a:r>
              <a:rPr lang="ru-RU" dirty="0" smtClean="0">
                <a:hlinkClick r:id="rId3"/>
              </a:rPr>
              <a:t>стратегия</a:t>
            </a:r>
            <a:endParaRPr lang="ru-RU" dirty="0" smtClean="0"/>
          </a:p>
          <a:p>
            <a:pPr marL="342900" indent="-342900">
              <a:buAutoNum type="arabicPeriod"/>
            </a:pPr>
            <a:r>
              <a:rPr lang="ru-RU" dirty="0" smtClean="0"/>
              <a:t>Паттерн </a:t>
            </a:r>
            <a:r>
              <a:rPr lang="ru-RU" dirty="0" smtClean="0">
                <a:hlinkClick r:id="rId4"/>
              </a:rPr>
              <a:t>абстрактная фабрика</a:t>
            </a:r>
            <a:endParaRPr lang="ru-RU" dirty="0" smtClean="0"/>
          </a:p>
          <a:p>
            <a:pPr marL="342900" indent="-342900">
              <a:buAutoNum type="arabicPeriod"/>
            </a:pPr>
            <a:r>
              <a:rPr lang="ru-RU" dirty="0" smtClean="0"/>
              <a:t>Паттерн </a:t>
            </a:r>
            <a:r>
              <a:rPr lang="ru-RU" dirty="0" smtClean="0">
                <a:hlinkClick r:id="rId5"/>
              </a:rPr>
              <a:t>компоновщик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xmlns="" val="370274843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77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7492036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venir"/>
              <a:buNone/>
            </a:pPr>
            <a:r>
              <a:rPr lang="ru-RU" sz="6000" dirty="0" smtClean="0"/>
              <a:t>Ответы на вопросы</a:t>
            </a:r>
            <a:endParaRPr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79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6000"/>
              <a:t>Рефлексия</a:t>
            </a:r>
            <a:endParaRPr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3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Цели вебинара</a:t>
            </a:r>
            <a:endParaRPr dirty="0"/>
          </a:p>
        </p:txBody>
      </p:sp>
      <p:graphicFrame>
        <p:nvGraphicFramePr>
          <p:cNvPr id="242" name="Google Shape;242;p43"/>
          <p:cNvGraphicFramePr/>
          <p:nvPr>
            <p:extLst>
              <p:ext uri="{D42A27DB-BD31-4B8C-83A1-F6EECF244321}">
                <p14:modId xmlns:p14="http://schemas.microsoft.com/office/powerpoint/2010/main" xmlns="" val="4121394419"/>
              </p:ext>
            </p:extLst>
          </p:nvPr>
        </p:nvGraphicFramePr>
        <p:xfrm>
          <a:off x="952500" y="1544194"/>
          <a:ext cx="7239000" cy="1147542"/>
        </p:xfrm>
        <a:graphic>
          <a:graphicData uri="http://schemas.openxmlformats.org/drawingml/2006/table">
            <a:tbl>
              <a:tblPr>
                <a:noFill/>
                <a:tableStyleId>{94049BB3-00C0-4E36-B14F-18F9014FF099}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 dirty="0">
                          <a:solidFill>
                            <a:srgbClr val="FF77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b="1">
                        <a:solidFill>
                          <a:srgbClr val="FF77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Узнать, что такое ООП. </a:t>
                      </a:r>
                      <a:endParaRPr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 dirty="0">
                          <a:solidFill>
                            <a:srgbClr val="FF77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b="1">
                        <a:solidFill>
                          <a:srgbClr val="FF77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 smtClean="0">
                          <a:solidFill>
                            <a:srgbClr val="3F3F3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Основы ООП.</a:t>
                      </a:r>
                      <a:endParaRPr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FF77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b="1">
                        <a:solidFill>
                          <a:srgbClr val="FF77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 smtClean="0">
                          <a:solidFill>
                            <a:srgbClr val="3F3F3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Особенности синтаксиса ООП.</a:t>
                      </a:r>
                      <a:endParaRPr lang="en-US" dirty="0" smtClean="0">
                        <a:solidFill>
                          <a:srgbClr val="3F3F3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243" name="Google Shape;243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77621" y="258179"/>
            <a:ext cx="652375" cy="65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81"/>
          <p:cNvSpPr txBox="1">
            <a:spLocks noGrp="1"/>
          </p:cNvSpPr>
          <p:nvPr>
            <p:ph type="title"/>
          </p:nvPr>
        </p:nvSpPr>
        <p:spPr>
          <a:xfrm>
            <a:off x="956225" y="11064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Вопросы?</a:t>
            </a:r>
            <a:endParaRPr/>
          </a:p>
        </p:txBody>
      </p:sp>
      <p:pic>
        <p:nvPicPr>
          <p:cNvPr id="477" name="Google Shape;477;p8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2750" y="2962492"/>
            <a:ext cx="496901" cy="496901"/>
          </a:xfrm>
          <a:prstGeom prst="rect">
            <a:avLst/>
          </a:prstGeom>
          <a:noFill/>
          <a:ln>
            <a:noFill/>
          </a:ln>
        </p:spPr>
      </p:pic>
      <p:sp>
        <p:nvSpPr>
          <p:cNvPr id="478" name="Google Shape;478;p81"/>
          <p:cNvSpPr txBox="1"/>
          <p:nvPr/>
        </p:nvSpPr>
        <p:spPr>
          <a:xfrm>
            <a:off x="1750800" y="2887700"/>
            <a:ext cx="1635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Задаем вопросы в чат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79" name="Google Shape;479;p8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15725" y="2962492"/>
            <a:ext cx="496901" cy="496901"/>
          </a:xfrm>
          <a:prstGeom prst="rect">
            <a:avLst/>
          </a:prstGeom>
          <a:noFill/>
          <a:ln>
            <a:noFill/>
          </a:ln>
        </p:spPr>
      </p:pic>
      <p:sp>
        <p:nvSpPr>
          <p:cNvPr id="480" name="Google Shape;480;p81"/>
          <p:cNvSpPr txBox="1"/>
          <p:nvPr/>
        </p:nvSpPr>
        <p:spPr>
          <a:xfrm>
            <a:off x="5119475" y="2892305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Ставим “–”,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вопросов нет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4"/>
          <p:cNvSpPr/>
          <p:nvPr/>
        </p:nvSpPr>
        <p:spPr>
          <a:xfrm>
            <a:off x="624575" y="2652575"/>
            <a:ext cx="1499100" cy="1815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3" name="Google Shape;153;p34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dirty="0" smtClean="0"/>
              <a:t>ООП</a:t>
            </a:r>
            <a:endParaRPr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i="1" dirty="0"/>
          </a:p>
        </p:txBody>
      </p:sp>
      <p:pic>
        <p:nvPicPr>
          <p:cNvPr id="155" name="Google Shape;155;p34"/>
          <p:cNvPicPr preferRelativeResize="0"/>
          <p:nvPr/>
        </p:nvPicPr>
        <p:blipFill rotWithShape="1">
          <a:blip r:embed="rId3">
            <a:alphaModFix/>
          </a:blip>
          <a:srcRect t="941" b="941"/>
          <a:stretch/>
        </p:blipFill>
        <p:spPr>
          <a:xfrm>
            <a:off x="1033167" y="2867584"/>
            <a:ext cx="1383000" cy="1365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56" name="Google Shape;156;p34"/>
          <p:cNvSpPr txBox="1"/>
          <p:nvPr/>
        </p:nvSpPr>
        <p:spPr>
          <a:xfrm>
            <a:off x="500550" y="503025"/>
            <a:ext cx="77967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 dirty="0">
                <a:solidFill>
                  <a:srgbClr val="FF7700"/>
                </a:solidFill>
                <a:latin typeface="Roboto"/>
                <a:ea typeface="Roboto"/>
                <a:cs typeface="Roboto"/>
                <a:sym typeface="Roboto"/>
              </a:rPr>
              <a:t>Тема </a:t>
            </a:r>
            <a:r>
              <a:rPr lang="ru" sz="1700" dirty="0" smtClean="0">
                <a:solidFill>
                  <a:srgbClr val="FF7700"/>
                </a:solidFill>
                <a:latin typeface="Roboto"/>
                <a:ea typeface="Roboto"/>
                <a:cs typeface="Roboto"/>
                <a:sym typeface="Roboto"/>
              </a:rPr>
              <a:t>урока</a:t>
            </a:r>
            <a:endParaRPr sz="1700">
              <a:solidFill>
                <a:srgbClr val="FF77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7" name="Google Shape;157;p34"/>
          <p:cNvSpPr txBox="1"/>
          <p:nvPr/>
        </p:nvSpPr>
        <p:spPr>
          <a:xfrm>
            <a:off x="3248849" y="2988499"/>
            <a:ext cx="5308673" cy="1364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>
              <a:buClr>
                <a:schemeClr val="dk1"/>
              </a:buClr>
              <a:buSzPct val="84615"/>
            </a:pPr>
            <a:r>
              <a:rPr lang="ru-RU" sz="1600" b="1" i="1" dirty="0">
                <a:solidFill>
                  <a:schemeClr val="dk1"/>
                </a:solidFill>
              </a:rPr>
              <a:t>Нилов Павел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4615"/>
              <a:buFont typeface="Arial"/>
              <a:buNone/>
            </a:pPr>
            <a:endParaRPr lang="ru" sz="1300" i="1" dirty="0" smtClean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4615"/>
              <a:buFont typeface="Arial"/>
              <a:buNone/>
            </a:pPr>
            <a:r>
              <a:rPr lang="ru" sz="1300" i="1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Преподаватель </a:t>
            </a:r>
            <a:r>
              <a:rPr lang="ru" sz="1300" i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курса C# </a:t>
            </a:r>
            <a:r>
              <a:rPr lang="ru" sz="1300" i="1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Professional, </a:t>
            </a:r>
            <a:r>
              <a:rPr lang="en-US" sz="1300" i="1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C# Basic</a:t>
            </a:r>
            <a:endParaRPr sz="1300" i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i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i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Контакты:t.me/@NilovPavel</a:t>
            </a:r>
            <a:endParaRPr sz="1300" i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i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8" name="Google Shape;158;p3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077621" y="258179"/>
            <a:ext cx="652375" cy="6523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xmlns="" val="893468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5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/>
              <a:t>Правила вебинара</a:t>
            </a:r>
            <a:endParaRPr b="1"/>
          </a:p>
        </p:txBody>
      </p:sp>
      <p:pic>
        <p:nvPicPr>
          <p:cNvPr id="164" name="Google Shape;164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7650" y="3494081"/>
            <a:ext cx="692621" cy="6926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3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37650" y="1510213"/>
            <a:ext cx="692621" cy="69262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35"/>
          <p:cNvSpPr txBox="1"/>
          <p:nvPr/>
        </p:nvSpPr>
        <p:spPr>
          <a:xfrm>
            <a:off x="1654525" y="1480850"/>
            <a:ext cx="24753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Активно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участвуем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7" name="Google Shape;167;p35"/>
          <p:cNvSpPr txBox="1"/>
          <p:nvPr/>
        </p:nvSpPr>
        <p:spPr>
          <a:xfrm>
            <a:off x="1654525" y="3517859"/>
            <a:ext cx="3231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Вопросы вижу в чате,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могу ответить не сразу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8" name="Google Shape;168;p3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37651" y="2514043"/>
            <a:ext cx="692621" cy="692599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35"/>
          <p:cNvSpPr txBox="1"/>
          <p:nvPr/>
        </p:nvSpPr>
        <p:spPr>
          <a:xfrm>
            <a:off x="1654525" y="2519056"/>
            <a:ext cx="3231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Задаем вопрос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в чат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6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Маршрут вебинара</a:t>
            </a:r>
            <a:endParaRPr/>
          </a:p>
        </p:txBody>
      </p:sp>
      <p:sp>
        <p:nvSpPr>
          <p:cNvPr id="177" name="Google Shape;177;p36"/>
          <p:cNvSpPr/>
          <p:nvPr/>
        </p:nvSpPr>
        <p:spPr>
          <a:xfrm>
            <a:off x="2475544" y="1521148"/>
            <a:ext cx="3627000" cy="426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lvl="0"/>
            <a:r>
              <a:rPr lang="en-US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r>
              <a:rPr lang="ru-RU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 Абстракция</a:t>
            </a:r>
            <a:endParaRPr lang="ru-RU" sz="12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0" name="Google Shape;180;p36"/>
          <p:cNvSpPr/>
          <p:nvPr/>
        </p:nvSpPr>
        <p:spPr>
          <a:xfrm>
            <a:off x="2475538" y="2186725"/>
            <a:ext cx="3627000" cy="426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lvl="0"/>
            <a:r>
              <a:rPr lang="ru-RU" sz="1200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2. </a:t>
            </a:r>
            <a:r>
              <a:rPr lang="ru-RU" sz="1200" dirty="0" smtClean="0">
                <a:latin typeface="Roboto" charset="0"/>
                <a:ea typeface="Roboto" charset="0"/>
              </a:rPr>
              <a:t>Полиморфизм</a:t>
            </a:r>
            <a:endParaRPr lang="ru-RU" sz="12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1" name="Google Shape;181;p36"/>
          <p:cNvSpPr/>
          <p:nvPr/>
        </p:nvSpPr>
        <p:spPr>
          <a:xfrm>
            <a:off x="2475538" y="2852300"/>
            <a:ext cx="3627000" cy="426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lvl="0"/>
            <a:r>
              <a:rPr lang="en-US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r>
              <a:rPr lang="ru-RU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 </a:t>
            </a:r>
            <a:r>
              <a:rPr lang="en-US" dirty="0" smtClean="0">
                <a:solidFill>
                  <a:schemeClr val="dk1"/>
                </a:solidFill>
                <a:latin typeface="Roboto" charset="0"/>
                <a:ea typeface="Roboto" charset="0"/>
                <a:cs typeface="Roboto"/>
                <a:sym typeface="Roboto"/>
              </a:rPr>
              <a:t>UML</a:t>
            </a:r>
            <a:endParaRPr lang="ru-RU" dirty="0">
              <a:solidFill>
                <a:schemeClr val="dk1"/>
              </a:solidFill>
              <a:latin typeface="Roboto" charset="0"/>
              <a:ea typeface="Roboto" charset="0"/>
              <a:cs typeface="Roboto"/>
              <a:sym typeface="Roboto"/>
            </a:endParaRPr>
          </a:p>
        </p:txBody>
      </p:sp>
      <p:sp>
        <p:nvSpPr>
          <p:cNvPr id="182" name="Google Shape;182;p36"/>
          <p:cNvSpPr/>
          <p:nvPr/>
        </p:nvSpPr>
        <p:spPr>
          <a:xfrm>
            <a:off x="2475538" y="3517875"/>
            <a:ext cx="3627000" cy="426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lvl="0"/>
            <a:r>
              <a:rPr lang="en-US" sz="1500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4</a:t>
            </a:r>
            <a:r>
              <a:rPr lang="ru" sz="1500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 </a:t>
            </a:r>
            <a:r>
              <a:rPr lang="ru-RU" sz="1500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Решение задач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" name="Google Shape;182;p36"/>
          <p:cNvSpPr/>
          <p:nvPr/>
        </p:nvSpPr>
        <p:spPr>
          <a:xfrm>
            <a:off x="2475538" y="4167231"/>
            <a:ext cx="3627000" cy="426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lvl="0"/>
            <a:r>
              <a:rPr lang="ru-RU" sz="1500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5</a:t>
            </a:r>
            <a:r>
              <a:rPr lang="ru" sz="1500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 </a:t>
            </a:r>
            <a:r>
              <a:rPr lang="ru-RU" sz="1500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Ответы на вопросы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3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Цели вебинара</a:t>
            </a:r>
            <a:endParaRPr dirty="0"/>
          </a:p>
        </p:txBody>
      </p:sp>
      <p:graphicFrame>
        <p:nvGraphicFramePr>
          <p:cNvPr id="242" name="Google Shape;242;p43"/>
          <p:cNvGraphicFramePr/>
          <p:nvPr>
            <p:extLst>
              <p:ext uri="{D42A27DB-BD31-4B8C-83A1-F6EECF244321}">
                <p14:modId xmlns:p14="http://schemas.microsoft.com/office/powerpoint/2010/main" xmlns="" val="4121394419"/>
              </p:ext>
            </p:extLst>
          </p:nvPr>
        </p:nvGraphicFramePr>
        <p:xfrm>
          <a:off x="952500" y="1544194"/>
          <a:ext cx="7239000" cy="1147542"/>
        </p:xfrm>
        <a:graphic>
          <a:graphicData uri="http://schemas.openxmlformats.org/drawingml/2006/table">
            <a:tbl>
              <a:tblPr>
                <a:noFill/>
                <a:tableStyleId>{94049BB3-00C0-4E36-B14F-18F9014FF099}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 dirty="0">
                          <a:solidFill>
                            <a:srgbClr val="FF77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b="1">
                        <a:solidFill>
                          <a:srgbClr val="FF77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Узнать, что такое ООП. </a:t>
                      </a:r>
                      <a:endParaRPr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 dirty="0">
                          <a:solidFill>
                            <a:srgbClr val="FF77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b="1">
                        <a:solidFill>
                          <a:srgbClr val="FF77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 smtClean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Основные</a:t>
                      </a:r>
                      <a:r>
                        <a:rPr lang="ru-RU" baseline="0" dirty="0" smtClean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механизмы</a:t>
                      </a:r>
                      <a:r>
                        <a:rPr lang="ru-RU" dirty="0" smtClean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ООП.</a:t>
                      </a:r>
                      <a:endParaRPr dirty="0">
                        <a:solidFill>
                          <a:schemeClr val="tx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FF77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b="1">
                        <a:solidFill>
                          <a:srgbClr val="FF77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 smtClean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Особенности синтаксиса ООП.</a:t>
                      </a:r>
                      <a:endParaRPr lang="en-US" dirty="0" smtClean="0">
                        <a:solidFill>
                          <a:schemeClr val="tx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243" name="Google Shape;243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77621" y="258179"/>
            <a:ext cx="652375" cy="65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72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Абстракция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xmlns="" val="32278340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78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 smtClean="0"/>
              <a:t>Что такое абстракция?</a:t>
            </a:r>
            <a:endParaRPr sz="2800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500549" y="1177566"/>
            <a:ext cx="8299783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 smtClean="0"/>
              <a:t>Абстракция</a:t>
            </a:r>
            <a:r>
              <a:rPr lang="ru-RU" dirty="0" smtClean="0"/>
              <a:t> — это принцип, при котором мы выделяем только </a:t>
            </a:r>
            <a:r>
              <a:rPr lang="ru-RU" b="1" dirty="0" smtClean="0"/>
              <a:t>существенные характеристики</a:t>
            </a:r>
            <a:r>
              <a:rPr lang="ru-RU" dirty="0" smtClean="0"/>
              <a:t> объекта, </a:t>
            </a:r>
            <a:r>
              <a:rPr lang="ru-RU" b="1" dirty="0" smtClean="0"/>
              <a:t>скрывая детали реализации</a:t>
            </a:r>
            <a:r>
              <a:rPr lang="ru-RU" dirty="0" smtClean="0"/>
              <a:t>.</a:t>
            </a:r>
            <a:r>
              <a:rPr lang="en-US" dirty="0" smtClean="0"/>
              <a:t> </a:t>
            </a:r>
            <a:r>
              <a:rPr lang="ru-RU" dirty="0" smtClean="0"/>
              <a:t>Это </a:t>
            </a:r>
            <a:r>
              <a:rPr lang="ru-RU" dirty="0"/>
              <a:t>позволяет разработчикам сосредотачиваться на ключевых аспектах системы, не углубляясь во все технические детали реализации</a:t>
            </a:r>
            <a:r>
              <a:rPr lang="ru-RU" dirty="0" smtClean="0"/>
              <a:t>.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4672902" y="2890110"/>
            <a:ext cx="3513740" cy="138499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ru-RU" i="1" dirty="0" smtClean="0">
                <a:solidFill>
                  <a:schemeClr val="accent2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rPr>
              <a:t>Пример: «Небесные тела». Кто-то представляет звезду, кто-то планету, кто-то метеорит, кто-то комету. И все варианты подходят.</a:t>
            </a:r>
          </a:p>
          <a:p>
            <a:r>
              <a:rPr lang="ru-RU" i="1" dirty="0" smtClean="0">
                <a:solidFill>
                  <a:schemeClr val="accent2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rPr>
              <a:t>Что между ними общего – все они находятся в космическом пространстве.</a:t>
            </a:r>
            <a:endParaRPr lang="ru-RU" i="1" dirty="0">
              <a:solidFill>
                <a:schemeClr val="accent2">
                  <a:lumMod val="50000"/>
                  <a:lumOff val="50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65538" name="Picture 2" descr="Диаграмма: Астрономия. Небесные тела | Quizlet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24774" y="2484938"/>
            <a:ext cx="3021883" cy="2266412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55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animBg="1"/>
    </p:bldLst>
  </p:timing>
</p:sld>
</file>

<file path=ppt/theme/theme1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6410</TotalTime>
  <Words>1428</Words>
  <Application>Microsoft Office PowerPoint</Application>
  <PresentationFormat>Экран (16:9)</PresentationFormat>
  <Paragraphs>346</Paragraphs>
  <Slides>39</Slides>
  <Notes>39</Notes>
  <HiddenSlides>3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39</vt:i4>
      </vt:variant>
    </vt:vector>
  </HeadingPairs>
  <TitlesOfParts>
    <vt:vector size="46" baseType="lpstr">
      <vt:lpstr>Arial</vt:lpstr>
      <vt:lpstr>Roboto</vt:lpstr>
      <vt:lpstr>Calibri</vt:lpstr>
      <vt:lpstr>Consolas</vt:lpstr>
      <vt:lpstr>Avenir</vt:lpstr>
      <vt:lpstr>Courier New</vt:lpstr>
      <vt:lpstr>Светлая тема</vt:lpstr>
      <vt:lpstr>ООП</vt:lpstr>
      <vt:lpstr>Слайд 2</vt:lpstr>
      <vt:lpstr>ООП </vt:lpstr>
      <vt:lpstr>ООП </vt:lpstr>
      <vt:lpstr>Правила вебинара</vt:lpstr>
      <vt:lpstr>Маршрут вебинара</vt:lpstr>
      <vt:lpstr>Цели вебинара</vt:lpstr>
      <vt:lpstr>Абстракция</vt:lpstr>
      <vt:lpstr>Что такое абстракция?</vt:lpstr>
      <vt:lpstr>Суть абстракции</vt:lpstr>
      <vt:lpstr>Представление абстракции в C#</vt:lpstr>
      <vt:lpstr>Кратко об интерфейсах</vt:lpstr>
      <vt:lpstr>Кратко об абстрактных классах</vt:lpstr>
      <vt:lpstr>Ключевое слово abstract</vt:lpstr>
      <vt:lpstr>Ключевое слово override</vt:lpstr>
      <vt:lpstr>Вопросы, на которые отвечает абстракция</vt:lpstr>
      <vt:lpstr>Решение задач</vt:lpstr>
      <vt:lpstr>Решение задач</vt:lpstr>
      <vt:lpstr>Полиморфизм</vt:lpstr>
      <vt:lpstr>Что такое полиморфизм?</vt:lpstr>
      <vt:lpstr>Полиморфизм подтипов</vt:lpstr>
      <vt:lpstr>Параметрический полиморфизм</vt:lpstr>
      <vt:lpstr>Ad hoc полиморфизм</vt:lpstr>
      <vt:lpstr>Ключевое слово virtual</vt:lpstr>
      <vt:lpstr>Ключевое слово override</vt:lpstr>
      <vt:lpstr>Ключевое слово new</vt:lpstr>
      <vt:lpstr>Полиморфизм в действии</vt:lpstr>
      <vt:lpstr>Для любителей видеоигр</vt:lpstr>
      <vt:lpstr>Вопросы, на которые отвечает полиморфизм</vt:lpstr>
      <vt:lpstr>Задачи по тематике полиморфизма</vt:lpstr>
      <vt:lpstr>Задачи по тематике полиморфизма</vt:lpstr>
      <vt:lpstr>UML (бонус)</vt:lpstr>
      <vt:lpstr>Что такое UML</vt:lpstr>
      <vt:lpstr>Элементы диаграмм</vt:lpstr>
      <vt:lpstr>Примеры диаграмм в паттернах проектирования</vt:lpstr>
      <vt:lpstr>Ответы на вопросы</vt:lpstr>
      <vt:lpstr>Рефлексия</vt:lpstr>
      <vt:lpstr>Цели вебинара</vt:lpstr>
      <vt:lpstr>Вопросы?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Linq-запросы</dc:title>
  <dc:creator>pavel</dc:creator>
  <cp:lastModifiedBy>pavel</cp:lastModifiedBy>
  <cp:revision>630</cp:revision>
  <dcterms:modified xsi:type="dcterms:W3CDTF">2025-09-16T20:08:50Z</dcterms:modified>
</cp:coreProperties>
</file>